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9"/>
  </p:notesMasterIdLst>
  <p:sldIdLst>
    <p:sldId id="256" r:id="rId2"/>
    <p:sldId id="257" r:id="rId3"/>
    <p:sldId id="262" r:id="rId4"/>
    <p:sldId id="258" r:id="rId5"/>
    <p:sldId id="259" r:id="rId6"/>
    <p:sldId id="273" r:id="rId7"/>
    <p:sldId id="274" r:id="rId8"/>
    <p:sldId id="271" r:id="rId9"/>
    <p:sldId id="266" r:id="rId10"/>
    <p:sldId id="276" r:id="rId11"/>
    <p:sldId id="278" r:id="rId12"/>
    <p:sldId id="277" r:id="rId13"/>
    <p:sldId id="267" r:id="rId14"/>
    <p:sldId id="275" r:id="rId15"/>
    <p:sldId id="265"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5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hyperlink" Target="https://www.youtube.com/watch?v=Z9KtXYCgmr8"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Z9KtXYCgmr8" TargetMode="External"/><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BB16D-C40F-4E01-A21D-CC9132AC1B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93697C-D820-479A-9B5B-792F24755D1E}">
      <dgm:prSet/>
      <dgm:spPr/>
      <dgm:t>
        <a:bodyPr/>
        <a:lstStyle/>
        <a:p>
          <a:pPr>
            <a:lnSpc>
              <a:spcPct val="100000"/>
            </a:lnSpc>
          </a:pPr>
          <a:r>
            <a:rPr lang="en-US"/>
            <a:t>How do I add colleges and order transcripts?</a:t>
          </a:r>
        </a:p>
      </dgm:t>
    </dgm:pt>
    <dgm:pt modelId="{17C9A51A-23A5-4B3A-9515-D0F6D852C63F}" type="parTrans" cxnId="{E4D2869D-3ABB-4544-A446-9C60524F29DF}">
      <dgm:prSet/>
      <dgm:spPr/>
      <dgm:t>
        <a:bodyPr/>
        <a:lstStyle/>
        <a:p>
          <a:endParaRPr lang="en-US"/>
        </a:p>
      </dgm:t>
    </dgm:pt>
    <dgm:pt modelId="{E9BE6FFF-A080-4EF2-9D02-1BA610F1E9CF}" type="sibTrans" cxnId="{E4D2869D-3ABB-4544-A446-9C60524F29DF}">
      <dgm:prSet/>
      <dgm:spPr/>
      <dgm:t>
        <a:bodyPr/>
        <a:lstStyle/>
        <a:p>
          <a:endParaRPr lang="en-US"/>
        </a:p>
      </dgm:t>
    </dgm:pt>
    <dgm:pt modelId="{AF5F9DC0-CEC9-49A8-BE31-2184762D1343}">
      <dgm:prSet/>
      <dgm:spPr/>
      <dgm:t>
        <a:bodyPr/>
        <a:lstStyle/>
        <a:p>
          <a:pPr>
            <a:lnSpc>
              <a:spcPct val="100000"/>
            </a:lnSpc>
          </a:pPr>
          <a:r>
            <a:rPr lang="en-US">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https://www.youtube.com/watch?v=Z9KtXYCgmr8</a:t>
          </a:r>
          <a:r>
            <a:rPr lang="en-US">
              <a:solidFill>
                <a:schemeClr val="tx2"/>
              </a:solidFill>
            </a:rPr>
            <a:t> </a:t>
          </a:r>
        </a:p>
      </dgm:t>
    </dgm:pt>
    <dgm:pt modelId="{2EDA014C-0DAA-4481-BD6E-CB5E343154A8}" type="parTrans" cxnId="{2375AC9B-59AB-412A-8B18-EEA7D4CCDA5F}">
      <dgm:prSet/>
      <dgm:spPr/>
      <dgm:t>
        <a:bodyPr/>
        <a:lstStyle/>
        <a:p>
          <a:endParaRPr lang="en-US"/>
        </a:p>
      </dgm:t>
    </dgm:pt>
    <dgm:pt modelId="{744EB065-83B4-4811-97FA-825C1D5B7F21}" type="sibTrans" cxnId="{2375AC9B-59AB-412A-8B18-EEA7D4CCDA5F}">
      <dgm:prSet/>
      <dgm:spPr/>
      <dgm:t>
        <a:bodyPr/>
        <a:lstStyle/>
        <a:p>
          <a:endParaRPr lang="en-US"/>
        </a:p>
      </dgm:t>
    </dgm:pt>
    <dgm:pt modelId="{16D6232C-C057-4F18-A796-7549345E0840}" type="pres">
      <dgm:prSet presAssocID="{439BB16D-C40F-4E01-A21D-CC9132AC1B51}" presName="root" presStyleCnt="0">
        <dgm:presLayoutVars>
          <dgm:dir/>
          <dgm:resizeHandles val="exact"/>
        </dgm:presLayoutVars>
      </dgm:prSet>
      <dgm:spPr/>
    </dgm:pt>
    <dgm:pt modelId="{6419E41D-3CE1-4FF0-A2FA-D2BD39321DC5}" type="pres">
      <dgm:prSet presAssocID="{CC93697C-D820-479A-9B5B-792F24755D1E}" presName="compNode" presStyleCnt="0"/>
      <dgm:spPr/>
    </dgm:pt>
    <dgm:pt modelId="{2D1CD29A-BEFB-4337-9441-59F70045E333}" type="pres">
      <dgm:prSet presAssocID="{CC93697C-D820-479A-9B5B-792F24755D1E}" presName="bgRect" presStyleLbl="bgShp" presStyleIdx="0" presStyleCnt="2"/>
      <dgm:spPr>
        <a:solidFill>
          <a:srgbClr val="FFFF00"/>
        </a:solidFill>
      </dgm:spPr>
    </dgm:pt>
    <dgm:pt modelId="{756CEFE3-B1A3-4678-B589-9755423596E1}" type="pres">
      <dgm:prSet presAssocID="{CC93697C-D820-479A-9B5B-792F24755D1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solidFill>
            <a:srgbClr val="3C50E8"/>
          </a:solidFill>
        </a:ln>
      </dgm:spPr>
      <dgm:extLst>
        <a:ext uri="{E40237B7-FDA0-4F09-8148-C483321AD2D9}">
          <dgm14:cNvPr xmlns:dgm14="http://schemas.microsoft.com/office/drawing/2010/diagram" id="0" name="" descr="Diploma"/>
        </a:ext>
      </dgm:extLst>
    </dgm:pt>
    <dgm:pt modelId="{65020189-7047-4DCE-870C-ED4F399923E6}" type="pres">
      <dgm:prSet presAssocID="{CC93697C-D820-479A-9B5B-792F24755D1E}" presName="spaceRect" presStyleCnt="0"/>
      <dgm:spPr/>
    </dgm:pt>
    <dgm:pt modelId="{80694AE9-624A-4CC2-928B-CD07387C6CB1}" type="pres">
      <dgm:prSet presAssocID="{CC93697C-D820-479A-9B5B-792F24755D1E}" presName="parTx" presStyleLbl="revTx" presStyleIdx="0" presStyleCnt="2">
        <dgm:presLayoutVars>
          <dgm:chMax val="0"/>
          <dgm:chPref val="0"/>
        </dgm:presLayoutVars>
      </dgm:prSet>
      <dgm:spPr/>
    </dgm:pt>
    <dgm:pt modelId="{DF18307B-4D74-48FE-8580-974E55CE0CF1}" type="pres">
      <dgm:prSet presAssocID="{E9BE6FFF-A080-4EF2-9D02-1BA610F1E9CF}" presName="sibTrans" presStyleCnt="0"/>
      <dgm:spPr/>
    </dgm:pt>
    <dgm:pt modelId="{3930FF66-B7AC-45EB-B648-57A05535674D}" type="pres">
      <dgm:prSet presAssocID="{AF5F9DC0-CEC9-49A8-BE31-2184762D1343}" presName="compNode" presStyleCnt="0"/>
      <dgm:spPr/>
    </dgm:pt>
    <dgm:pt modelId="{52FE9844-708B-43C6-8FF3-22EE08B33014}" type="pres">
      <dgm:prSet presAssocID="{AF5F9DC0-CEC9-49A8-BE31-2184762D1343}" presName="bgRect" presStyleLbl="bgShp" presStyleIdx="1" presStyleCnt="2"/>
      <dgm:spPr>
        <a:solidFill>
          <a:srgbClr val="FFFF00"/>
        </a:solidFill>
        <a:ln>
          <a:solidFill>
            <a:srgbClr val="FFFF00"/>
          </a:solidFill>
        </a:ln>
      </dgm:spPr>
    </dgm:pt>
    <dgm:pt modelId="{24C9E609-6AFA-4458-B65A-D02CFA66DC85}" type="pres">
      <dgm:prSet presAssocID="{AF5F9DC0-CEC9-49A8-BE31-2184762D134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solidFill>
            <a:srgbClr val="3C50E8"/>
          </a:solidFill>
        </a:ln>
      </dgm:spPr>
      <dgm:extLst>
        <a:ext uri="{E40237B7-FDA0-4F09-8148-C483321AD2D9}">
          <dgm14:cNvPr xmlns:dgm14="http://schemas.microsoft.com/office/drawing/2010/diagram" id="0" name="" descr="Earth Globe Americas"/>
        </a:ext>
      </dgm:extLst>
    </dgm:pt>
    <dgm:pt modelId="{36A9F4A2-F46B-4964-B006-932D05946FB8}" type="pres">
      <dgm:prSet presAssocID="{AF5F9DC0-CEC9-49A8-BE31-2184762D1343}" presName="spaceRect" presStyleCnt="0"/>
      <dgm:spPr/>
    </dgm:pt>
    <dgm:pt modelId="{319C6C82-EDA0-4051-B997-50725C902DA1}" type="pres">
      <dgm:prSet presAssocID="{AF5F9DC0-CEC9-49A8-BE31-2184762D1343}" presName="parTx" presStyleLbl="revTx" presStyleIdx="1" presStyleCnt="2">
        <dgm:presLayoutVars>
          <dgm:chMax val="0"/>
          <dgm:chPref val="0"/>
        </dgm:presLayoutVars>
      </dgm:prSet>
      <dgm:spPr/>
    </dgm:pt>
  </dgm:ptLst>
  <dgm:cxnLst>
    <dgm:cxn modelId="{74CD1415-9705-475D-A65E-45C56C729EC4}" type="presOf" srcId="{AF5F9DC0-CEC9-49A8-BE31-2184762D1343}" destId="{319C6C82-EDA0-4051-B997-50725C902DA1}" srcOrd="0" destOrd="0" presId="urn:microsoft.com/office/officeart/2018/2/layout/IconVerticalSolidList"/>
    <dgm:cxn modelId="{2375AC9B-59AB-412A-8B18-EEA7D4CCDA5F}" srcId="{439BB16D-C40F-4E01-A21D-CC9132AC1B51}" destId="{AF5F9DC0-CEC9-49A8-BE31-2184762D1343}" srcOrd="1" destOrd="0" parTransId="{2EDA014C-0DAA-4481-BD6E-CB5E343154A8}" sibTransId="{744EB065-83B4-4811-97FA-825C1D5B7F21}"/>
    <dgm:cxn modelId="{E4D2869D-3ABB-4544-A446-9C60524F29DF}" srcId="{439BB16D-C40F-4E01-A21D-CC9132AC1B51}" destId="{CC93697C-D820-479A-9B5B-792F24755D1E}" srcOrd="0" destOrd="0" parTransId="{17C9A51A-23A5-4B3A-9515-D0F6D852C63F}" sibTransId="{E9BE6FFF-A080-4EF2-9D02-1BA610F1E9CF}"/>
    <dgm:cxn modelId="{2C6F85C2-64F9-4385-931E-42623171F802}" type="presOf" srcId="{439BB16D-C40F-4E01-A21D-CC9132AC1B51}" destId="{16D6232C-C057-4F18-A796-7549345E0840}" srcOrd="0" destOrd="0" presId="urn:microsoft.com/office/officeart/2018/2/layout/IconVerticalSolidList"/>
    <dgm:cxn modelId="{927D44C8-99DC-4223-9738-6DE9E6309131}" type="presOf" srcId="{CC93697C-D820-479A-9B5B-792F24755D1E}" destId="{80694AE9-624A-4CC2-928B-CD07387C6CB1}" srcOrd="0" destOrd="0" presId="urn:microsoft.com/office/officeart/2018/2/layout/IconVerticalSolidList"/>
    <dgm:cxn modelId="{7FAF75FF-8616-4A65-8A06-EBA4235281B9}" type="presParOf" srcId="{16D6232C-C057-4F18-A796-7549345E0840}" destId="{6419E41D-3CE1-4FF0-A2FA-D2BD39321DC5}" srcOrd="0" destOrd="0" presId="urn:microsoft.com/office/officeart/2018/2/layout/IconVerticalSolidList"/>
    <dgm:cxn modelId="{D31FAC54-8F20-4CE8-906B-30CA82778D01}" type="presParOf" srcId="{6419E41D-3CE1-4FF0-A2FA-D2BD39321DC5}" destId="{2D1CD29A-BEFB-4337-9441-59F70045E333}" srcOrd="0" destOrd="0" presId="urn:microsoft.com/office/officeart/2018/2/layout/IconVerticalSolidList"/>
    <dgm:cxn modelId="{FA4B3F2C-2781-4616-AEB0-1FD59D06A891}" type="presParOf" srcId="{6419E41D-3CE1-4FF0-A2FA-D2BD39321DC5}" destId="{756CEFE3-B1A3-4678-B589-9755423596E1}" srcOrd="1" destOrd="0" presId="urn:microsoft.com/office/officeart/2018/2/layout/IconVerticalSolidList"/>
    <dgm:cxn modelId="{87C01D1C-BCD4-41D6-BCD7-34B4C5FACFF9}" type="presParOf" srcId="{6419E41D-3CE1-4FF0-A2FA-D2BD39321DC5}" destId="{65020189-7047-4DCE-870C-ED4F399923E6}" srcOrd="2" destOrd="0" presId="urn:microsoft.com/office/officeart/2018/2/layout/IconVerticalSolidList"/>
    <dgm:cxn modelId="{9D1BE616-86F4-4AE9-9A84-01A973B3F8C6}" type="presParOf" srcId="{6419E41D-3CE1-4FF0-A2FA-D2BD39321DC5}" destId="{80694AE9-624A-4CC2-928B-CD07387C6CB1}" srcOrd="3" destOrd="0" presId="urn:microsoft.com/office/officeart/2018/2/layout/IconVerticalSolidList"/>
    <dgm:cxn modelId="{C9DB54AC-0BB9-4FCE-94B3-F205BA799AE3}" type="presParOf" srcId="{16D6232C-C057-4F18-A796-7549345E0840}" destId="{DF18307B-4D74-48FE-8580-974E55CE0CF1}" srcOrd="1" destOrd="0" presId="urn:microsoft.com/office/officeart/2018/2/layout/IconVerticalSolidList"/>
    <dgm:cxn modelId="{60919ABF-61DF-4DDA-8AF4-90ED93F0201D}" type="presParOf" srcId="{16D6232C-C057-4F18-A796-7549345E0840}" destId="{3930FF66-B7AC-45EB-B648-57A05535674D}" srcOrd="2" destOrd="0" presId="urn:microsoft.com/office/officeart/2018/2/layout/IconVerticalSolidList"/>
    <dgm:cxn modelId="{2DD77AAD-B21B-4835-9DBA-CBE6DBC540A8}" type="presParOf" srcId="{3930FF66-B7AC-45EB-B648-57A05535674D}" destId="{52FE9844-708B-43C6-8FF3-22EE08B33014}" srcOrd="0" destOrd="0" presId="urn:microsoft.com/office/officeart/2018/2/layout/IconVerticalSolidList"/>
    <dgm:cxn modelId="{AB12839B-5270-4B5C-AEC1-B85CD2C2EF36}" type="presParOf" srcId="{3930FF66-B7AC-45EB-B648-57A05535674D}" destId="{24C9E609-6AFA-4458-B65A-D02CFA66DC85}" srcOrd="1" destOrd="0" presId="urn:microsoft.com/office/officeart/2018/2/layout/IconVerticalSolidList"/>
    <dgm:cxn modelId="{C8AA99B3-2C06-47FE-AC93-F2A6854ADAE4}" type="presParOf" srcId="{3930FF66-B7AC-45EB-B648-57A05535674D}" destId="{36A9F4A2-F46B-4964-B006-932D05946FB8}" srcOrd="2" destOrd="0" presId="urn:microsoft.com/office/officeart/2018/2/layout/IconVerticalSolidList"/>
    <dgm:cxn modelId="{6C4FE061-C5E5-45AE-A160-72F504912400}" type="presParOf" srcId="{3930FF66-B7AC-45EB-B648-57A05535674D}" destId="{319C6C82-EDA0-4051-B997-50725C902D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CD29A-BEFB-4337-9441-59F70045E333}">
      <dsp:nvSpPr>
        <dsp:cNvPr id="0" name=""/>
        <dsp:cNvSpPr/>
      </dsp:nvSpPr>
      <dsp:spPr>
        <a:xfrm>
          <a:off x="0" y="750277"/>
          <a:ext cx="9922764" cy="1385127"/>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sp>
    <dsp:sp modelId="{756CEFE3-B1A3-4678-B589-9755423596E1}">
      <dsp:nvSpPr>
        <dsp:cNvPr id="0" name=""/>
        <dsp:cNvSpPr/>
      </dsp:nvSpPr>
      <dsp:spPr>
        <a:xfrm>
          <a:off x="419001" y="1061930"/>
          <a:ext cx="761820" cy="7618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rgbClr val="3C50E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94AE9-624A-4CC2-928B-CD07387C6CB1}">
      <dsp:nvSpPr>
        <dsp:cNvPr id="0" name=""/>
        <dsp:cNvSpPr/>
      </dsp:nvSpPr>
      <dsp:spPr>
        <a:xfrm>
          <a:off x="1599822" y="750277"/>
          <a:ext cx="8322941" cy="138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3" tIns="146593" rIns="146593" bIns="146593" numCol="1" spcCol="1270" anchor="ctr" anchorCtr="0">
          <a:noAutofit/>
        </a:bodyPr>
        <a:lstStyle/>
        <a:p>
          <a:pPr marL="0" lvl="0" indent="0" algn="l" defTabSz="1111250">
            <a:lnSpc>
              <a:spcPct val="100000"/>
            </a:lnSpc>
            <a:spcBef>
              <a:spcPct val="0"/>
            </a:spcBef>
            <a:spcAft>
              <a:spcPct val="35000"/>
            </a:spcAft>
            <a:buNone/>
          </a:pPr>
          <a:r>
            <a:rPr lang="en-US" sz="2500" kern="1200"/>
            <a:t>How do I add colleges and order transcripts?</a:t>
          </a:r>
        </a:p>
      </dsp:txBody>
      <dsp:txXfrm>
        <a:off x="1599822" y="750277"/>
        <a:ext cx="8322941" cy="1385127"/>
      </dsp:txXfrm>
    </dsp:sp>
    <dsp:sp modelId="{52FE9844-708B-43C6-8FF3-22EE08B33014}">
      <dsp:nvSpPr>
        <dsp:cNvPr id="0" name=""/>
        <dsp:cNvSpPr/>
      </dsp:nvSpPr>
      <dsp:spPr>
        <a:xfrm>
          <a:off x="0" y="2481686"/>
          <a:ext cx="9922764" cy="1385127"/>
        </a:xfrm>
        <a:prstGeom prst="roundRect">
          <a:avLst>
            <a:gd name="adj" fmla="val 10000"/>
          </a:avLst>
        </a:prstGeom>
        <a:solidFill>
          <a:srgbClr val="FFFF00"/>
        </a:solidFill>
        <a:ln>
          <a:solidFill>
            <a:srgbClr val="FFFF00"/>
          </a:solidFill>
        </a:ln>
        <a:effectLst/>
      </dsp:spPr>
      <dsp:style>
        <a:lnRef idx="0">
          <a:scrgbClr r="0" g="0" b="0"/>
        </a:lnRef>
        <a:fillRef idx="1">
          <a:scrgbClr r="0" g="0" b="0"/>
        </a:fillRef>
        <a:effectRef idx="0">
          <a:scrgbClr r="0" g="0" b="0"/>
        </a:effectRef>
        <a:fontRef idx="minor"/>
      </dsp:style>
    </dsp:sp>
    <dsp:sp modelId="{24C9E609-6AFA-4458-B65A-D02CFA66DC85}">
      <dsp:nvSpPr>
        <dsp:cNvPr id="0" name=""/>
        <dsp:cNvSpPr/>
      </dsp:nvSpPr>
      <dsp:spPr>
        <a:xfrm>
          <a:off x="419001" y="2793340"/>
          <a:ext cx="761820" cy="7618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rgbClr val="3C50E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C6C82-EDA0-4051-B997-50725C902DA1}">
      <dsp:nvSpPr>
        <dsp:cNvPr id="0" name=""/>
        <dsp:cNvSpPr/>
      </dsp:nvSpPr>
      <dsp:spPr>
        <a:xfrm>
          <a:off x="1599822" y="2481686"/>
          <a:ext cx="8322941" cy="138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3" tIns="146593" rIns="146593" bIns="146593"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tx2"/>
              </a:solidFill>
              <a:hlinkClick xmlns:r="http://schemas.openxmlformats.org/officeDocument/2006/relationships" r:id="rId3">
                <a:extLst>
                  <a:ext uri="{A12FA001-AC4F-418D-AE19-62706E023703}">
                    <ahyp:hlinkClr xmlns:ahyp="http://schemas.microsoft.com/office/drawing/2018/hyperlinkcolor" val="tx"/>
                  </a:ext>
                </a:extLst>
              </a:hlinkClick>
            </a:rPr>
            <a:t>https://www.youtube.com/watch?v=Z9KtXYCgmr8</a:t>
          </a:r>
          <a:r>
            <a:rPr lang="en-US" sz="2500" kern="1200">
              <a:solidFill>
                <a:schemeClr val="tx2"/>
              </a:solidFill>
            </a:rPr>
            <a:t> </a:t>
          </a:r>
        </a:p>
      </dsp:txBody>
      <dsp:txXfrm>
        <a:off x="1599822" y="2481686"/>
        <a:ext cx="8322941" cy="13851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AB589-17EC-47FC-841B-D0BB812B2C04}"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FCFB2-410C-413A-9AB9-8A57B7E7C724}" type="slidenum">
              <a:rPr lang="en-US" smtClean="0"/>
              <a:t>‹#›</a:t>
            </a:fld>
            <a:endParaRPr lang="en-US"/>
          </a:p>
        </p:txBody>
      </p:sp>
    </p:spTree>
    <p:extLst>
      <p:ext uri="{BB962C8B-B14F-4D97-AF65-F5344CB8AC3E}">
        <p14:creationId xmlns:p14="http://schemas.microsoft.com/office/powerpoint/2010/main" val="189570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7FCFB2-410C-413A-9AB9-8A57B7E7C724}" type="slidenum">
              <a:rPr lang="en-US" smtClean="0"/>
              <a:t>5</a:t>
            </a:fld>
            <a:endParaRPr lang="en-US"/>
          </a:p>
        </p:txBody>
      </p:sp>
    </p:spTree>
    <p:extLst>
      <p:ext uri="{BB962C8B-B14F-4D97-AF65-F5344CB8AC3E}">
        <p14:creationId xmlns:p14="http://schemas.microsoft.com/office/powerpoint/2010/main" val="54519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9593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963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3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2206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54685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6655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5325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6410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7734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5353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11/13/2024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4003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11/13/2024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38546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jeSLhLs4BU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b3.ncaa.org/ecwr3/"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ct.org/content/act/en/products-and-services/the-act/test-preparation/free-act-test-prep.html" TargetMode="External"/><Relationship Id="rId2" Type="http://schemas.openxmlformats.org/officeDocument/2006/relationships/hyperlink" Target="https://satsuite.collegeboard.org/sat/practice-prepar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1D7B59F-C43F-435D-A754-00854140F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D60D5A-2180-34D4-D3CC-B2EF9CB660CF}"/>
              </a:ext>
            </a:extLst>
          </p:cNvPr>
          <p:cNvPicPr>
            <a:picLocks noChangeAspect="1"/>
          </p:cNvPicPr>
          <p:nvPr/>
        </p:nvPicPr>
        <p:blipFill rotWithShape="1">
          <a:blip r:embed="rId2">
            <a:alphaModFix/>
          </a:blip>
          <a:srcRect t="7829" b="7901"/>
          <a:stretch/>
        </p:blipFill>
        <p:spPr>
          <a:xfrm>
            <a:off x="20" y="10"/>
            <a:ext cx="12191979" cy="6857990"/>
          </a:xfrm>
          <a:prstGeom prst="rect">
            <a:avLst/>
          </a:prstGeom>
        </p:spPr>
      </p:pic>
      <p:sp>
        <p:nvSpPr>
          <p:cNvPr id="53" name="Rectangle 52">
            <a:extLst>
              <a:ext uri="{FF2B5EF4-FFF2-40B4-BE49-F238E27FC236}">
                <a16:creationId xmlns:a16="http://schemas.microsoft.com/office/drawing/2014/main" id="{7EEAEB7F-657B-DEB0-ADDC-03CAE43EF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525254"/>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2146" y="1082439"/>
            <a:ext cx="9958754" cy="2966487"/>
          </a:xfrm>
        </p:spPr>
        <p:txBody>
          <a:bodyPr anchor="t">
            <a:normAutofit/>
          </a:bodyPr>
          <a:lstStyle/>
          <a:p>
            <a:r>
              <a:rPr lang="en-US" sz="6000">
                <a:solidFill>
                  <a:srgbClr val="FFFFFF"/>
                </a:solidFill>
                <a:latin typeface="Lucida Sans"/>
              </a:rPr>
              <a:t>Applying to college</a:t>
            </a:r>
            <a:br>
              <a:rPr lang="en-US" sz="6000">
                <a:solidFill>
                  <a:srgbClr val="FFFFFF"/>
                </a:solidFill>
                <a:latin typeface="Lucida Sans"/>
              </a:rPr>
            </a:br>
            <a:r>
              <a:rPr lang="en-US" sz="6000">
                <a:solidFill>
                  <a:srgbClr val="FFFFFF"/>
                </a:solidFill>
                <a:latin typeface="Lucida Sans"/>
              </a:rPr>
              <a:t>Where do I start</a:t>
            </a:r>
            <a:endParaRPr lang="en-US" sz="6000">
              <a:solidFill>
                <a:srgbClr val="FFFFFF"/>
              </a:solidFill>
            </a:endParaRPr>
          </a:p>
        </p:txBody>
      </p:sp>
      <p:sp>
        <p:nvSpPr>
          <p:cNvPr id="54" name="Rectangle 53">
            <a:extLst>
              <a:ext uri="{FF2B5EF4-FFF2-40B4-BE49-F238E27FC236}">
                <a16:creationId xmlns:a16="http://schemas.microsoft.com/office/drawing/2014/main" id="{FC542542-348B-FB37-590A-1A0C034F4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42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99476" y="4567834"/>
            <a:ext cx="9258183" cy="1270304"/>
          </a:xfrm>
        </p:spPr>
        <p:txBody>
          <a:bodyPr anchor="b">
            <a:normAutofit/>
          </a:bodyPr>
          <a:lstStyle/>
          <a:p>
            <a:endParaRPr lang="en-US">
              <a:solidFill>
                <a:srgbClr val="FFFFFF"/>
              </a:solidFill>
              <a:effectLst>
                <a:outerShdw blurRad="38100" dist="38100" dir="2700000" algn="tl">
                  <a:srgbClr val="000000">
                    <a:alpha val="43137"/>
                  </a:srgbClr>
                </a:outerShdw>
              </a:effectLst>
            </a:endParaRPr>
          </a:p>
        </p:txBody>
      </p:sp>
      <p:cxnSp>
        <p:nvCxnSpPr>
          <p:cNvPr id="55" name="Straight Connector 5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14"/>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C5-B558-CBE7-5BE2-4E82F8E651AE}"/>
              </a:ext>
            </a:extLst>
          </p:cNvPr>
          <p:cNvSpPr>
            <a:spLocks noGrp="1"/>
          </p:cNvSpPr>
          <p:nvPr>
            <p:ph type="title"/>
          </p:nvPr>
        </p:nvSpPr>
        <p:spPr>
          <a:xfrm>
            <a:off x="1088136" y="1090245"/>
            <a:ext cx="9922764" cy="774066"/>
          </a:xfrm>
        </p:spPr>
        <p:txBody>
          <a:bodyPr>
            <a:normAutofit/>
          </a:bodyPr>
          <a:lstStyle/>
          <a:p>
            <a:pPr algn="ctr"/>
            <a:r>
              <a:rPr lang="en-US" sz="3600">
                <a:latin typeface="Lucida Calligraphy" panose="03010101010101010101" pitchFamily="66" charset="0"/>
              </a:rPr>
              <a:t>Transcript requests</a:t>
            </a:r>
          </a:p>
        </p:txBody>
      </p:sp>
      <p:sp>
        <p:nvSpPr>
          <p:cNvPr id="3" name="Content Placeholder 2">
            <a:extLst>
              <a:ext uri="{FF2B5EF4-FFF2-40B4-BE49-F238E27FC236}">
                <a16:creationId xmlns:a16="http://schemas.microsoft.com/office/drawing/2014/main" id="{CAA2437F-87BC-3C7E-596A-4FE6B238E40B}"/>
              </a:ext>
            </a:extLst>
          </p:cNvPr>
          <p:cNvSpPr>
            <a:spLocks noGrp="1"/>
          </p:cNvSpPr>
          <p:nvPr>
            <p:ph idx="1"/>
          </p:nvPr>
        </p:nvSpPr>
        <p:spPr>
          <a:xfrm>
            <a:off x="1088136" y="1953087"/>
            <a:ext cx="9922764" cy="4333413"/>
          </a:xfrm>
        </p:spPr>
        <p:txBody>
          <a:bodyPr/>
          <a:lstStyle/>
          <a:p>
            <a:r>
              <a:rPr lang="en-US">
                <a:latin typeface="Lucida Calligraphy" panose="03010101010101010101" pitchFamily="66" charset="0"/>
              </a:rPr>
              <a:t>Many colleges will allow you to request additional documents from your student portal once you submit your applications.  </a:t>
            </a:r>
          </a:p>
          <a:p>
            <a:r>
              <a:rPr lang="en-US">
                <a:latin typeface="Lucida Calligraphy" panose="03010101010101010101" pitchFamily="66" charset="0"/>
              </a:rPr>
              <a:t>The </a:t>
            </a:r>
            <a:r>
              <a:rPr lang="en-US" b="1" u="sng">
                <a:latin typeface="Lucida Calligraphy" panose="03010101010101010101" pitchFamily="66" charset="0"/>
              </a:rPr>
              <a:t>only</a:t>
            </a:r>
            <a:r>
              <a:rPr lang="en-US">
                <a:latin typeface="Lucida Calligraphy" panose="03010101010101010101" pitchFamily="66" charset="0"/>
              </a:rPr>
              <a:t> way to have an official transcript sent is by adding the college to </a:t>
            </a:r>
            <a:r>
              <a:rPr lang="en-US" err="1">
                <a:latin typeface="Lucida Calligraphy" panose="03010101010101010101" pitchFamily="66" charset="0"/>
              </a:rPr>
              <a:t>Schoolinks</a:t>
            </a:r>
            <a:r>
              <a:rPr lang="en-US">
                <a:latin typeface="Lucida Calligraphy" panose="03010101010101010101" pitchFamily="66" charset="0"/>
              </a:rPr>
              <a:t> as seen in the video.</a:t>
            </a:r>
          </a:p>
          <a:p>
            <a:r>
              <a:rPr lang="en-US">
                <a:latin typeface="Lucida Calligraphy" panose="03010101010101010101" pitchFamily="66" charset="0"/>
              </a:rPr>
              <a:t>Official means that it never goes to a student/parent.  An official transcript is sent after the request from institution to institution. </a:t>
            </a:r>
          </a:p>
          <a:p>
            <a:endParaRPr lang="en-US">
              <a:latin typeface="Lucida Calligraphy" panose="03010101010101010101" pitchFamily="66" charset="0"/>
            </a:endParaRPr>
          </a:p>
          <a:p>
            <a:pPr marL="0" indent="0">
              <a:buNone/>
            </a:pPr>
            <a:endParaRPr lang="en-US">
              <a:latin typeface="Lucida Calligraphy" panose="03010101010101010101" pitchFamily="66" charset="0"/>
            </a:endParaRPr>
          </a:p>
        </p:txBody>
      </p:sp>
    </p:spTree>
    <p:extLst>
      <p:ext uri="{BB962C8B-B14F-4D97-AF65-F5344CB8AC3E}">
        <p14:creationId xmlns:p14="http://schemas.microsoft.com/office/powerpoint/2010/main" val="398023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2107-12CE-AE03-247C-1035475DCC33}"/>
              </a:ext>
            </a:extLst>
          </p:cNvPr>
          <p:cNvSpPr>
            <a:spLocks noGrp="1"/>
          </p:cNvSpPr>
          <p:nvPr>
            <p:ph type="title"/>
          </p:nvPr>
        </p:nvSpPr>
        <p:spPr/>
        <p:txBody>
          <a:bodyPr/>
          <a:lstStyle/>
          <a:p>
            <a:r>
              <a:rPr lang="en-US">
                <a:latin typeface="Lucida Calligraphy" panose="03010101010101010101" pitchFamily="66" charset="0"/>
              </a:rPr>
              <a:t>Transcripts for NCAA Clearinghouse &amp; Scholarships</a:t>
            </a:r>
          </a:p>
        </p:txBody>
      </p:sp>
      <p:pic>
        <p:nvPicPr>
          <p:cNvPr id="5" name="Content Placeholder 4">
            <a:extLst>
              <a:ext uri="{FF2B5EF4-FFF2-40B4-BE49-F238E27FC236}">
                <a16:creationId xmlns:a16="http://schemas.microsoft.com/office/drawing/2014/main" id="{1E9B7759-3256-FE57-C7F8-F8805E73FF5C}"/>
              </a:ext>
            </a:extLst>
          </p:cNvPr>
          <p:cNvPicPr>
            <a:picLocks noGrp="1" noChangeAspect="1"/>
          </p:cNvPicPr>
          <p:nvPr>
            <p:ph idx="1"/>
          </p:nvPr>
        </p:nvPicPr>
        <p:blipFill>
          <a:blip r:embed="rId2"/>
          <a:stretch>
            <a:fillRect/>
          </a:stretch>
        </p:blipFill>
        <p:spPr>
          <a:xfrm>
            <a:off x="1087438" y="2808063"/>
            <a:ext cx="9923462" cy="3118299"/>
          </a:xfrm>
        </p:spPr>
      </p:pic>
    </p:spTree>
    <p:extLst>
      <p:ext uri="{BB962C8B-B14F-4D97-AF65-F5344CB8AC3E}">
        <p14:creationId xmlns:p14="http://schemas.microsoft.com/office/powerpoint/2010/main" val="351678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934B-4D6C-D0FF-0A3C-29C12D7890CE}"/>
              </a:ext>
            </a:extLst>
          </p:cNvPr>
          <p:cNvSpPr>
            <a:spLocks noGrp="1"/>
          </p:cNvSpPr>
          <p:nvPr>
            <p:ph type="title"/>
          </p:nvPr>
        </p:nvSpPr>
        <p:spPr>
          <a:xfrm>
            <a:off x="1088136" y="1090245"/>
            <a:ext cx="9922764" cy="711922"/>
          </a:xfrm>
        </p:spPr>
        <p:txBody>
          <a:bodyPr>
            <a:normAutofit/>
          </a:bodyPr>
          <a:lstStyle/>
          <a:p>
            <a:pPr algn="ctr"/>
            <a:r>
              <a:rPr lang="en-US" sz="3600">
                <a:latin typeface="Lucida Calligraphy" panose="03010101010101010101" pitchFamily="66" charset="0"/>
              </a:rPr>
              <a:t>Rank Question</a:t>
            </a:r>
          </a:p>
        </p:txBody>
      </p:sp>
      <p:sp>
        <p:nvSpPr>
          <p:cNvPr id="3" name="Content Placeholder 2">
            <a:extLst>
              <a:ext uri="{FF2B5EF4-FFF2-40B4-BE49-F238E27FC236}">
                <a16:creationId xmlns:a16="http://schemas.microsoft.com/office/drawing/2014/main" id="{4F56D9B8-0A51-62DE-4F14-8AF7A5A99008}"/>
              </a:ext>
            </a:extLst>
          </p:cNvPr>
          <p:cNvSpPr>
            <a:spLocks noGrp="1"/>
          </p:cNvSpPr>
          <p:nvPr>
            <p:ph idx="1"/>
          </p:nvPr>
        </p:nvSpPr>
        <p:spPr>
          <a:xfrm>
            <a:off x="1088136" y="1802167"/>
            <a:ext cx="9922764" cy="4484333"/>
          </a:xfrm>
        </p:spPr>
        <p:txBody>
          <a:bodyPr>
            <a:normAutofit fontScale="92500" lnSpcReduction="20000"/>
          </a:bodyPr>
          <a:lstStyle/>
          <a:p>
            <a:r>
              <a:rPr lang="en-US">
                <a:latin typeface="Lucida Calligraphy" panose="03010101010101010101" pitchFamily="66" charset="0"/>
              </a:rPr>
              <a:t>When you are completing your information in </a:t>
            </a:r>
            <a:r>
              <a:rPr lang="en-US" err="1">
                <a:latin typeface="Lucida Calligraphy" panose="03010101010101010101" pitchFamily="66" charset="0"/>
              </a:rPr>
              <a:t>Schoolinks</a:t>
            </a:r>
            <a:r>
              <a:rPr lang="en-US">
                <a:latin typeface="Lucida Calligraphy" panose="03010101010101010101" pitchFamily="66" charset="0"/>
              </a:rPr>
              <a:t>, you will see a question asking if you would like to share your rank with your colleges as it is no longer on the transcript – only GPA appears, not rank. </a:t>
            </a:r>
          </a:p>
          <a:p>
            <a:r>
              <a:rPr lang="en-US">
                <a:latin typeface="Lucida Calligraphy" panose="03010101010101010101" pitchFamily="66" charset="0"/>
              </a:rPr>
              <a:t>If you opt to send your rank, it will be sent to all colleges, there is no option to select individual schools.</a:t>
            </a:r>
          </a:p>
          <a:p>
            <a:r>
              <a:rPr lang="en-US">
                <a:latin typeface="Lucida Calligraphy" panose="03010101010101010101" pitchFamily="66" charset="0"/>
              </a:rPr>
              <a:t>Some colleges may ask you to submit your rank if you opt send share rank.  All students have a rank letter in their Skyward Portfolio tab in attachments.  There will be the option to request this from your student portal once the application has been submitted.  Some colleges will allow students to upload it themselves into their portals.</a:t>
            </a:r>
          </a:p>
          <a:p>
            <a:r>
              <a:rPr lang="en-US">
                <a:latin typeface="Lucida Calligraphy" panose="03010101010101010101" pitchFamily="66" charset="0"/>
              </a:rPr>
              <a:t>If you do not wish to share rank, then no further action is needed.  If you need assistance with deciding to share rank or not, please reach out to your counselor for advisement.</a:t>
            </a:r>
          </a:p>
        </p:txBody>
      </p:sp>
    </p:spTree>
    <p:extLst>
      <p:ext uri="{BB962C8B-B14F-4D97-AF65-F5344CB8AC3E}">
        <p14:creationId xmlns:p14="http://schemas.microsoft.com/office/powerpoint/2010/main" val="29428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3041-A407-38A1-3E2A-2E6F9BCAC86C}"/>
              </a:ext>
            </a:extLst>
          </p:cNvPr>
          <p:cNvSpPr>
            <a:spLocks noGrp="1"/>
          </p:cNvSpPr>
          <p:nvPr>
            <p:ph type="title"/>
          </p:nvPr>
        </p:nvSpPr>
        <p:spPr>
          <a:xfrm>
            <a:off x="1088136" y="1090245"/>
            <a:ext cx="9922764" cy="679832"/>
          </a:xfrm>
        </p:spPr>
        <p:txBody>
          <a:bodyPr>
            <a:normAutofit/>
          </a:bodyPr>
          <a:lstStyle/>
          <a:p>
            <a:pPr algn="ctr"/>
            <a:r>
              <a:rPr lang="en-US" sz="2800">
                <a:latin typeface="Lucida Calligraphy" panose="03010101010101010101" pitchFamily="66" charset="0"/>
              </a:rPr>
              <a:t>Requesting letters of Recommendation</a:t>
            </a:r>
          </a:p>
        </p:txBody>
      </p:sp>
      <p:sp>
        <p:nvSpPr>
          <p:cNvPr id="3" name="Content Placeholder 2">
            <a:extLst>
              <a:ext uri="{FF2B5EF4-FFF2-40B4-BE49-F238E27FC236}">
                <a16:creationId xmlns:a16="http://schemas.microsoft.com/office/drawing/2014/main" id="{2BCEA118-C6CA-303A-3A67-D49720B10F44}"/>
              </a:ext>
            </a:extLst>
          </p:cNvPr>
          <p:cNvSpPr>
            <a:spLocks noGrp="1"/>
          </p:cNvSpPr>
          <p:nvPr>
            <p:ph idx="1"/>
          </p:nvPr>
        </p:nvSpPr>
        <p:spPr>
          <a:xfrm>
            <a:off x="1088136" y="1770077"/>
            <a:ext cx="9922764" cy="4516423"/>
          </a:xfrm>
        </p:spPr>
        <p:txBody>
          <a:bodyPr/>
          <a:lstStyle/>
          <a:p>
            <a:pPr marL="0" indent="0">
              <a:buNone/>
            </a:pPr>
            <a:r>
              <a:rPr lang="en-US">
                <a:hlinkClick r:id="rId2"/>
              </a:rPr>
              <a:t>https://www.youtube.com/watch?v=jeSLhLs4BUY</a:t>
            </a:r>
            <a:endParaRPr lang="en-US"/>
          </a:p>
          <a:p>
            <a:pPr marL="0" indent="0">
              <a:buNone/>
            </a:pPr>
            <a:r>
              <a:rPr lang="en-US">
                <a:latin typeface="Lucida Calligraphy" panose="03010101010101010101" pitchFamily="66" charset="0"/>
              </a:rPr>
              <a:t>Please allow teachers and counselors at least </a:t>
            </a:r>
            <a:r>
              <a:rPr lang="en-US" u="sng">
                <a:latin typeface="Lucida Calligraphy" panose="03010101010101010101" pitchFamily="66" charset="0"/>
              </a:rPr>
              <a:t>2 weeks from your deadline </a:t>
            </a:r>
            <a:r>
              <a:rPr lang="en-US">
                <a:latin typeface="Lucida Calligraphy" panose="03010101010101010101" pitchFamily="66" charset="0"/>
              </a:rPr>
              <a:t>to write your letter.  We may have over 30 letters to write and want to do the best letters possible for our students!</a:t>
            </a:r>
          </a:p>
          <a:p>
            <a:pPr marL="0" indent="0">
              <a:buNone/>
            </a:pPr>
            <a:r>
              <a:rPr lang="en-US">
                <a:latin typeface="Lucida Calligraphy" panose="03010101010101010101" pitchFamily="66" charset="0"/>
              </a:rPr>
              <a:t>Email your counselor and teacher your brag sheet – check list on next slide.</a:t>
            </a:r>
            <a:br>
              <a:rPr lang="en-US">
                <a:latin typeface="Lucida Calligraphy" panose="03010101010101010101" pitchFamily="66" charset="0"/>
              </a:rPr>
            </a:br>
            <a:endParaRPr lang="en-US">
              <a:latin typeface="Lucida Calligraphy" panose="03010101010101010101" pitchFamily="66" charset="0"/>
            </a:endParaRPr>
          </a:p>
          <a:p>
            <a:pPr marL="0" indent="0">
              <a:buNone/>
            </a:pPr>
            <a:r>
              <a:rPr lang="en-US">
                <a:latin typeface="Lucida Calligraphy" panose="03010101010101010101" pitchFamily="66" charset="0"/>
              </a:rPr>
              <a:t>If schools do not want letters rec do not submit them as they go into a junk file. </a:t>
            </a:r>
          </a:p>
          <a:p>
            <a:pPr marL="0" indent="0">
              <a:buNone/>
            </a:pPr>
            <a:r>
              <a:rPr lang="en-US">
                <a:latin typeface="Lucida Calligraphy" panose="03010101010101010101" pitchFamily="66" charset="0"/>
              </a:rPr>
              <a:t> </a:t>
            </a:r>
          </a:p>
          <a:p>
            <a:pPr marL="0" indent="0">
              <a:buNone/>
            </a:pPr>
            <a:endParaRPr lang="en-US" sz="1400">
              <a:latin typeface="Lucida Handwriting" panose="03010101010101010101" pitchFamily="66" charset="0"/>
            </a:endParaRPr>
          </a:p>
        </p:txBody>
      </p:sp>
    </p:spTree>
    <p:extLst>
      <p:ext uri="{BB962C8B-B14F-4D97-AF65-F5344CB8AC3E}">
        <p14:creationId xmlns:p14="http://schemas.microsoft.com/office/powerpoint/2010/main" val="181284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8520-BDC7-04C9-81AF-FA57F82850FB}"/>
              </a:ext>
            </a:extLst>
          </p:cNvPr>
          <p:cNvSpPr>
            <a:spLocks noGrp="1"/>
          </p:cNvSpPr>
          <p:nvPr>
            <p:ph type="title"/>
          </p:nvPr>
        </p:nvSpPr>
        <p:spPr>
          <a:xfrm>
            <a:off x="1088136" y="230819"/>
            <a:ext cx="9922764" cy="878890"/>
          </a:xfrm>
        </p:spPr>
        <p:txBody>
          <a:bodyPr/>
          <a:lstStyle/>
          <a:p>
            <a:pPr algn="ctr"/>
            <a:r>
              <a:rPr lang="en-US">
                <a:latin typeface="Lucida Calligraphy" panose="03010101010101010101" pitchFamily="66" charset="0"/>
              </a:rPr>
              <a:t>Letter of Rec checklist</a:t>
            </a:r>
          </a:p>
        </p:txBody>
      </p:sp>
      <p:pic>
        <p:nvPicPr>
          <p:cNvPr id="7" name="Content Placeholder 6">
            <a:extLst>
              <a:ext uri="{FF2B5EF4-FFF2-40B4-BE49-F238E27FC236}">
                <a16:creationId xmlns:a16="http://schemas.microsoft.com/office/drawing/2014/main" id="{5151B49B-DF3E-9C43-CF46-D645FCD710A4}"/>
              </a:ext>
            </a:extLst>
          </p:cNvPr>
          <p:cNvPicPr>
            <a:picLocks noGrp="1" noChangeAspect="1"/>
          </p:cNvPicPr>
          <p:nvPr>
            <p:ph idx="1"/>
          </p:nvPr>
        </p:nvPicPr>
        <p:blipFill>
          <a:blip r:embed="rId2"/>
          <a:stretch>
            <a:fillRect/>
          </a:stretch>
        </p:blipFill>
        <p:spPr>
          <a:xfrm>
            <a:off x="3606076" y="1109709"/>
            <a:ext cx="5453948" cy="5176791"/>
          </a:xfrm>
        </p:spPr>
      </p:pic>
    </p:spTree>
    <p:extLst>
      <p:ext uri="{BB962C8B-B14F-4D97-AF65-F5344CB8AC3E}">
        <p14:creationId xmlns:p14="http://schemas.microsoft.com/office/powerpoint/2010/main" val="149075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A3822-D069-E17C-A4FE-A7C890CC001A}"/>
              </a:ext>
            </a:extLst>
          </p:cNvPr>
          <p:cNvSpPr>
            <a:spLocks noGrp="1"/>
          </p:cNvSpPr>
          <p:nvPr>
            <p:ph type="title"/>
          </p:nvPr>
        </p:nvSpPr>
        <p:spPr>
          <a:xfrm>
            <a:off x="1091204" y="1095715"/>
            <a:ext cx="5723253" cy="2049620"/>
          </a:xfrm>
        </p:spPr>
        <p:txBody>
          <a:bodyPr>
            <a:normAutofit/>
          </a:bodyPr>
          <a:lstStyle/>
          <a:p>
            <a:r>
              <a:rPr lang="en-US" sz="5600">
                <a:latin typeface="Lucida Calligraphy" panose="03010101010101010101" pitchFamily="66" charset="0"/>
              </a:rPr>
              <a:t>NCAA Clearinghouse</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24"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358856-6745-BFB1-6079-71BF2933A80E}"/>
              </a:ext>
            </a:extLst>
          </p:cNvPr>
          <p:cNvSpPr>
            <a:spLocks noGrp="1"/>
          </p:cNvSpPr>
          <p:nvPr>
            <p:ph idx="1"/>
          </p:nvPr>
        </p:nvSpPr>
        <p:spPr>
          <a:xfrm>
            <a:off x="1120232" y="3180522"/>
            <a:ext cx="5694225" cy="3105978"/>
          </a:xfrm>
        </p:spPr>
        <p:txBody>
          <a:bodyPr>
            <a:normAutofit lnSpcReduction="10000"/>
          </a:bodyPr>
          <a:lstStyle/>
          <a:p>
            <a:pPr>
              <a:lnSpc>
                <a:spcPct val="120000"/>
              </a:lnSpc>
            </a:pPr>
            <a:r>
              <a:rPr lang="en-US" sz="1500">
                <a:latin typeface="Lucida Calligraphy" panose="03010101010101010101" pitchFamily="66" charset="0"/>
              </a:rPr>
              <a:t>Student Athletes being recruited to play Division I or Division II sports must register with the Clearinghouse and send their transcript:</a:t>
            </a:r>
          </a:p>
          <a:p>
            <a:pPr lvl="1">
              <a:lnSpc>
                <a:spcPct val="120000"/>
              </a:lnSpc>
            </a:pPr>
            <a:r>
              <a:rPr lang="en-US" sz="1500">
                <a:latin typeface="Lucida Calligraphy" panose="03010101010101010101" pitchFamily="66" charset="0"/>
                <a:hlinkClick r:id="rId2"/>
              </a:rPr>
              <a:t>https://web3.ncaa.org/ecwr3/</a:t>
            </a:r>
            <a:r>
              <a:rPr lang="en-US" sz="1500">
                <a:latin typeface="Lucida Calligraphy" panose="03010101010101010101" pitchFamily="66" charset="0"/>
              </a:rPr>
              <a:t> </a:t>
            </a:r>
          </a:p>
          <a:p>
            <a:pPr lvl="1">
              <a:lnSpc>
                <a:spcPct val="120000"/>
              </a:lnSpc>
            </a:pPr>
            <a:r>
              <a:rPr lang="en-US" sz="1500">
                <a:latin typeface="Lucida Calligraphy" panose="03010101010101010101" pitchFamily="66" charset="0"/>
              </a:rPr>
              <a:t>Things to remember:</a:t>
            </a:r>
          </a:p>
          <a:p>
            <a:pPr lvl="2">
              <a:lnSpc>
                <a:spcPct val="120000"/>
              </a:lnSpc>
            </a:pPr>
            <a:r>
              <a:rPr lang="en-US" sz="1500">
                <a:latin typeface="Lucida Calligraphy" panose="03010101010101010101" pitchFamily="66" charset="0"/>
              </a:rPr>
              <a:t>Check your account to see updates and tasks</a:t>
            </a:r>
          </a:p>
          <a:p>
            <a:pPr lvl="2">
              <a:lnSpc>
                <a:spcPct val="120000"/>
              </a:lnSpc>
            </a:pPr>
            <a:r>
              <a:rPr lang="en-US" sz="1500">
                <a:latin typeface="Lucida Calligraphy" panose="03010101010101010101" pitchFamily="66" charset="0"/>
              </a:rPr>
              <a:t>Be sure to add Elkins HS so we can upload your transcript</a:t>
            </a:r>
          </a:p>
          <a:p>
            <a:pPr lvl="2">
              <a:lnSpc>
                <a:spcPct val="120000"/>
              </a:lnSpc>
            </a:pPr>
            <a:r>
              <a:rPr lang="en-US" sz="1500">
                <a:latin typeface="Lucida Calligraphy" panose="03010101010101010101" pitchFamily="66" charset="0"/>
              </a:rPr>
              <a:t>Fee waivers are available for those students that qualify</a:t>
            </a:r>
          </a:p>
        </p:txBody>
      </p:sp>
      <p:pic>
        <p:nvPicPr>
          <p:cNvPr id="7" name="Graphic 6" descr="Sport Balls">
            <a:extLst>
              <a:ext uri="{FF2B5EF4-FFF2-40B4-BE49-F238E27FC236}">
                <a16:creationId xmlns:a16="http://schemas.microsoft.com/office/drawing/2014/main" id="{8491AF3B-729E-06B6-2DC1-9A60259C2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7714" y="1637339"/>
            <a:ext cx="3583321" cy="3583321"/>
          </a:xfrm>
          <a:prstGeom prst="rect">
            <a:avLst/>
          </a:prstGeom>
        </p:spPr>
      </p:pic>
    </p:spTree>
    <p:extLst>
      <p:ext uri="{BB962C8B-B14F-4D97-AF65-F5344CB8AC3E}">
        <p14:creationId xmlns:p14="http://schemas.microsoft.com/office/powerpoint/2010/main" val="378325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D9B3D-4DD4-2478-17B5-B89B920CB91D}"/>
              </a:ext>
            </a:extLst>
          </p:cNvPr>
          <p:cNvSpPr>
            <a:spLocks noGrp="1"/>
          </p:cNvSpPr>
          <p:nvPr>
            <p:ph type="title"/>
          </p:nvPr>
        </p:nvSpPr>
        <p:spPr>
          <a:xfrm>
            <a:off x="1091203" y="1069848"/>
            <a:ext cx="6308775" cy="2049620"/>
          </a:xfrm>
        </p:spPr>
        <p:txBody>
          <a:bodyPr>
            <a:normAutofit/>
          </a:bodyPr>
          <a:lstStyle/>
          <a:p>
            <a:r>
              <a:rPr lang="en-US" sz="6000" b="0">
                <a:latin typeface="Lucida Calligraphy" panose="03010101010101010101" pitchFamily="66" charset="0"/>
              </a:rPr>
              <a:t>CCRA</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E5FC35-A19B-F70D-2907-2F2CB31C1069}"/>
              </a:ext>
            </a:extLst>
          </p:cNvPr>
          <p:cNvSpPr>
            <a:spLocks noGrp="1"/>
          </p:cNvSpPr>
          <p:nvPr>
            <p:ph idx="1"/>
          </p:nvPr>
        </p:nvSpPr>
        <p:spPr>
          <a:xfrm>
            <a:off x="1097280" y="1970843"/>
            <a:ext cx="6223996" cy="4315657"/>
          </a:xfrm>
        </p:spPr>
        <p:txBody>
          <a:bodyPr vert="horz" lIns="91440" tIns="45720" rIns="91440" bIns="45720" rtlCol="0" anchor="t">
            <a:normAutofit/>
          </a:bodyPr>
          <a:lstStyle/>
          <a:p>
            <a:pPr marL="0" indent="0">
              <a:lnSpc>
                <a:spcPct val="120000"/>
              </a:lnSpc>
              <a:buNone/>
            </a:pPr>
            <a:r>
              <a:rPr lang="en-US" sz="1500">
                <a:latin typeface="Lucida Calligraphy" panose="03010101010101010101" pitchFamily="66" charset="0"/>
              </a:rPr>
              <a:t> </a:t>
            </a:r>
          </a:p>
          <a:p>
            <a:pPr>
              <a:lnSpc>
                <a:spcPct val="120000"/>
              </a:lnSpc>
            </a:pPr>
            <a:r>
              <a:rPr lang="en-US" sz="1500">
                <a:latin typeface="Lucida Calligraphy"/>
              </a:rPr>
              <a:t>Scholarships</a:t>
            </a:r>
          </a:p>
          <a:p>
            <a:pPr>
              <a:lnSpc>
                <a:spcPct val="120000"/>
              </a:lnSpc>
            </a:pPr>
            <a:r>
              <a:rPr lang="en-US" sz="1500">
                <a:latin typeface="Lucida Calligraphy"/>
              </a:rPr>
              <a:t>AP Testing Assistant Coordinator</a:t>
            </a:r>
            <a:endParaRPr lang="en-US" sz="1500">
              <a:latin typeface="Lucida Calligraphy" panose="03010101010101010101" pitchFamily="66" charset="0"/>
            </a:endParaRPr>
          </a:p>
          <a:p>
            <a:pPr>
              <a:lnSpc>
                <a:spcPct val="120000"/>
              </a:lnSpc>
            </a:pPr>
            <a:r>
              <a:rPr lang="en-US" sz="1500">
                <a:latin typeface="Lucida Calligraphy" panose="03010101010101010101" pitchFamily="66" charset="0"/>
              </a:rPr>
              <a:t>FAFSA</a:t>
            </a:r>
          </a:p>
          <a:p>
            <a:pPr>
              <a:lnSpc>
                <a:spcPct val="120000"/>
              </a:lnSpc>
            </a:pPr>
            <a:r>
              <a:rPr lang="en-US" sz="1500">
                <a:latin typeface="Lucida Calligraphy"/>
              </a:rPr>
              <a:t>College Advising</a:t>
            </a:r>
          </a:p>
          <a:p>
            <a:pPr>
              <a:lnSpc>
                <a:spcPct val="120000"/>
              </a:lnSpc>
            </a:pPr>
            <a:r>
              <a:rPr lang="en-US" sz="1500">
                <a:latin typeface="Lucida Calligraphy" panose="03010101010101010101" pitchFamily="66" charset="0"/>
              </a:rPr>
              <a:t>TSIA testing</a:t>
            </a:r>
          </a:p>
          <a:p>
            <a:pPr>
              <a:lnSpc>
                <a:spcPct val="120000"/>
              </a:lnSpc>
            </a:pPr>
            <a:r>
              <a:rPr lang="en-US" sz="1500">
                <a:latin typeface="Lucida Calligraphy" panose="03010101010101010101" pitchFamily="66" charset="0"/>
              </a:rPr>
              <a:t>ASVAB testing</a:t>
            </a:r>
          </a:p>
          <a:p>
            <a:pPr>
              <a:lnSpc>
                <a:spcPct val="120000"/>
              </a:lnSpc>
            </a:pPr>
            <a:r>
              <a:rPr lang="en-US" sz="1500">
                <a:latin typeface="Lucida Calligraphy"/>
              </a:rPr>
              <a:t>Everything college, career and military</a:t>
            </a:r>
          </a:p>
        </p:txBody>
      </p:sp>
      <p:pic>
        <p:nvPicPr>
          <p:cNvPr id="5" name="Picture 4" descr="Back view of graduates in an outdoor graduation">
            <a:extLst>
              <a:ext uri="{FF2B5EF4-FFF2-40B4-BE49-F238E27FC236}">
                <a16:creationId xmlns:a16="http://schemas.microsoft.com/office/drawing/2014/main" id="{CBD289A6-E5CC-8BE0-68AD-187F0A9C0FE8}"/>
              </a:ext>
            </a:extLst>
          </p:cNvPr>
          <p:cNvPicPr>
            <a:picLocks noChangeAspect="1"/>
          </p:cNvPicPr>
          <p:nvPr/>
        </p:nvPicPr>
        <p:blipFill rotWithShape="1">
          <a:blip r:embed="rId2"/>
          <a:srcRect l="24056" r="40344" b="-1"/>
          <a:stretch/>
        </p:blipFill>
        <p:spPr>
          <a:xfrm>
            <a:off x="8534400" y="10"/>
            <a:ext cx="3657601" cy="6857990"/>
          </a:xfrm>
          <a:prstGeom prst="rect">
            <a:avLst/>
          </a:prstGeom>
        </p:spPr>
      </p:pic>
    </p:spTree>
    <p:extLst>
      <p:ext uri="{BB962C8B-B14F-4D97-AF65-F5344CB8AC3E}">
        <p14:creationId xmlns:p14="http://schemas.microsoft.com/office/powerpoint/2010/main" val="222757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F277C-7C2A-B983-EADA-DD515B7B5878}"/>
              </a:ext>
            </a:extLst>
          </p:cNvPr>
          <p:cNvSpPr>
            <a:spLocks noGrp="1"/>
          </p:cNvSpPr>
          <p:nvPr>
            <p:ph type="title"/>
          </p:nvPr>
        </p:nvSpPr>
        <p:spPr>
          <a:xfrm>
            <a:off x="1091204" y="1091868"/>
            <a:ext cx="3785596" cy="2042160"/>
          </a:xfrm>
        </p:spPr>
        <p:txBody>
          <a:bodyPr>
            <a:noAutofit/>
          </a:bodyPr>
          <a:lstStyle/>
          <a:p>
            <a:pPr algn="ctr"/>
            <a:r>
              <a:rPr lang="en-US" sz="6000">
                <a:latin typeface="Lucida Calligraphy" panose="03010101010101010101" pitchFamily="66" charset="0"/>
              </a:rPr>
              <a:t>988 Crisis Line </a:t>
            </a:r>
          </a:p>
        </p:txBody>
      </p:sp>
      <p:cxnSp>
        <p:nvCxnSpPr>
          <p:cNvPr id="13" name="Straight Connector 12">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erson looking at a phone&#10;&#10;Description automatically generated">
            <a:extLst>
              <a:ext uri="{FF2B5EF4-FFF2-40B4-BE49-F238E27FC236}">
                <a16:creationId xmlns:a16="http://schemas.microsoft.com/office/drawing/2014/main" id="{25E4C16C-6ED0-5A2A-1816-7BB1BE550AFB}"/>
              </a:ext>
            </a:extLst>
          </p:cNvPr>
          <p:cNvPicPr>
            <a:picLocks noChangeAspect="1"/>
          </p:cNvPicPr>
          <p:nvPr/>
        </p:nvPicPr>
        <p:blipFill rotWithShape="1">
          <a:blip r:embed="rId2">
            <a:extLst>
              <a:ext uri="{28A0092B-C50C-407E-A947-70E740481C1C}">
                <a14:useLocalDpi xmlns:a14="http://schemas.microsoft.com/office/drawing/2010/main" val="0"/>
              </a:ext>
            </a:extLst>
          </a:blip>
          <a:srcRect b="22857"/>
          <a:stretch/>
        </p:blipFill>
        <p:spPr bwMode="auto">
          <a:xfrm>
            <a:off x="5524500" y="10"/>
            <a:ext cx="6667501" cy="6857990"/>
          </a:xfrm>
          <a:prstGeom prst="rect">
            <a:avLst/>
          </a:prstGeom>
          <a:noFill/>
        </p:spPr>
      </p:pic>
    </p:spTree>
    <p:extLst>
      <p:ext uri="{BB962C8B-B14F-4D97-AF65-F5344CB8AC3E}">
        <p14:creationId xmlns:p14="http://schemas.microsoft.com/office/powerpoint/2010/main" val="17730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0923FF-2452-437F-8025-CEC713971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00825-E3E5-C8B4-B6CA-9C17029B42D7}"/>
              </a:ext>
            </a:extLst>
          </p:cNvPr>
          <p:cNvSpPr>
            <a:spLocks noGrp="1"/>
          </p:cNvSpPr>
          <p:nvPr>
            <p:ph type="title"/>
          </p:nvPr>
        </p:nvSpPr>
        <p:spPr>
          <a:xfrm>
            <a:off x="3843130" y="483710"/>
            <a:ext cx="7825409" cy="2438067"/>
          </a:xfrm>
        </p:spPr>
        <p:txBody>
          <a:bodyPr>
            <a:normAutofit/>
          </a:bodyPr>
          <a:lstStyle/>
          <a:p>
            <a:pPr algn="r"/>
            <a:r>
              <a:rPr lang="en-US" sz="5600" i="1">
                <a:latin typeface="Lucida Calligraphy"/>
              </a:rPr>
              <a:t>What are your choices for Post-secondary plans?</a:t>
            </a:r>
          </a:p>
        </p:txBody>
      </p:sp>
      <p:cxnSp>
        <p:nvCxnSpPr>
          <p:cNvPr id="10" name="Straight Connector 9">
            <a:extLst>
              <a:ext uri="{FF2B5EF4-FFF2-40B4-BE49-F238E27FC236}">
                <a16:creationId xmlns:a16="http://schemas.microsoft.com/office/drawing/2014/main" id="{46EC0111-225C-468A-9C17-A47A35E255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3481221"/>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CCE397-B25E-49F5-442A-FEB10913B22B}"/>
              </a:ext>
            </a:extLst>
          </p:cNvPr>
          <p:cNvSpPr>
            <a:spLocks noGrp="1"/>
          </p:cNvSpPr>
          <p:nvPr>
            <p:ph idx="1"/>
          </p:nvPr>
        </p:nvSpPr>
        <p:spPr>
          <a:xfrm>
            <a:off x="1104192" y="3339225"/>
            <a:ext cx="6795760" cy="2920771"/>
          </a:xfrm>
        </p:spPr>
        <p:txBody>
          <a:bodyPr vert="horz" lIns="91440" tIns="45720" rIns="91440" bIns="45720" rtlCol="0" anchor="t">
            <a:normAutofit/>
          </a:bodyPr>
          <a:lstStyle/>
          <a:p>
            <a:pPr marL="0" indent="0">
              <a:lnSpc>
                <a:spcPct val="120000"/>
              </a:lnSpc>
              <a:buNone/>
            </a:pPr>
            <a:r>
              <a:rPr lang="en-US" sz="1500" b="1">
                <a:latin typeface="Lucida Calligraphy"/>
              </a:rPr>
              <a:t>College</a:t>
            </a:r>
            <a:r>
              <a:rPr lang="en-US" sz="1500">
                <a:latin typeface="Lucida Calligraphy"/>
              </a:rPr>
              <a:t> – Trade School, 2-year or 4-year, public/private.</a:t>
            </a:r>
          </a:p>
          <a:p>
            <a:pPr marL="0" indent="0">
              <a:lnSpc>
                <a:spcPct val="120000"/>
              </a:lnSpc>
              <a:buNone/>
            </a:pPr>
            <a:r>
              <a:rPr lang="en-US" sz="1500" b="1">
                <a:latin typeface="Lucida Calligraphy"/>
              </a:rPr>
              <a:t>Military</a:t>
            </a:r>
            <a:r>
              <a:rPr lang="en-US" sz="1500">
                <a:latin typeface="Lucida Calligraphy"/>
              </a:rPr>
              <a:t> – ASVAB will be a requirement – being offered on November 12 at EHS.  Ms Harris can assist with putting you in touch with a recruiter for a military branch if you need assistance.</a:t>
            </a:r>
          </a:p>
          <a:p>
            <a:pPr marL="0" indent="0">
              <a:lnSpc>
                <a:spcPct val="120000"/>
              </a:lnSpc>
              <a:buNone/>
            </a:pPr>
            <a:r>
              <a:rPr lang="en-US" sz="1500" b="1">
                <a:latin typeface="Lucida Calligraphy"/>
              </a:rPr>
              <a:t>www.collegeforalltexans.com</a:t>
            </a:r>
            <a:r>
              <a:rPr lang="en-US" sz="1500">
                <a:latin typeface="Lucida Calligraphy"/>
              </a:rPr>
              <a:t> - gives step by step information about how to apply to the military, technical/trade school and 4 &amp; 2 year colleges as well as how to apply for financial aid.</a:t>
            </a:r>
          </a:p>
        </p:txBody>
      </p:sp>
    </p:spTree>
    <p:extLst>
      <p:ext uri="{BB962C8B-B14F-4D97-AF65-F5344CB8AC3E}">
        <p14:creationId xmlns:p14="http://schemas.microsoft.com/office/powerpoint/2010/main" val="24793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315BF-5F54-E080-2736-F9A3D42745C2}"/>
              </a:ext>
            </a:extLst>
          </p:cNvPr>
          <p:cNvSpPr>
            <a:spLocks noGrp="1"/>
          </p:cNvSpPr>
          <p:nvPr>
            <p:ph type="title"/>
          </p:nvPr>
        </p:nvSpPr>
        <p:spPr>
          <a:xfrm>
            <a:off x="1091203" y="1069848"/>
            <a:ext cx="6308775" cy="2049620"/>
          </a:xfrm>
        </p:spPr>
        <p:txBody>
          <a:bodyPr>
            <a:normAutofit/>
          </a:bodyPr>
          <a:lstStyle/>
          <a:p>
            <a:r>
              <a:rPr lang="en-US" sz="4700">
                <a:latin typeface="Lucida Calligraphy" panose="03010101010101010101" pitchFamily="66" charset="0"/>
              </a:rPr>
              <a:t>Free &amp; Reduced Lunch – more than just a meal</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62FD6C-7F50-96CE-5835-FA98FF6C4369}"/>
              </a:ext>
            </a:extLst>
          </p:cNvPr>
          <p:cNvSpPr>
            <a:spLocks noGrp="1"/>
          </p:cNvSpPr>
          <p:nvPr>
            <p:ph idx="1"/>
          </p:nvPr>
        </p:nvSpPr>
        <p:spPr>
          <a:xfrm>
            <a:off x="1097280" y="3180522"/>
            <a:ext cx="6223996" cy="3105978"/>
          </a:xfrm>
        </p:spPr>
        <p:txBody>
          <a:bodyPr>
            <a:normAutofit/>
          </a:bodyPr>
          <a:lstStyle/>
          <a:p>
            <a:pPr>
              <a:lnSpc>
                <a:spcPct val="120000"/>
              </a:lnSpc>
            </a:pPr>
            <a:r>
              <a:rPr lang="en-US" sz="1400">
                <a:latin typeface="Lucida Calligraphy" panose="03010101010101010101" pitchFamily="66" charset="0"/>
              </a:rPr>
              <a:t>Families can apply through the School Cafe app.</a:t>
            </a:r>
          </a:p>
          <a:p>
            <a:pPr>
              <a:lnSpc>
                <a:spcPct val="120000"/>
              </a:lnSpc>
            </a:pPr>
            <a:r>
              <a:rPr lang="en-US" sz="1400">
                <a:latin typeface="Lucida Calligraphy" panose="03010101010101010101" pitchFamily="66" charset="0"/>
              </a:rPr>
              <a:t>If you qualify for free/reduced lunch your SAT, ACT, College application fees, Dual Credit class books/materials, Art/Floral Design and NCAA fees will be waived.  This can save hundreds!</a:t>
            </a:r>
          </a:p>
          <a:p>
            <a:pPr>
              <a:lnSpc>
                <a:spcPct val="120000"/>
              </a:lnSpc>
            </a:pPr>
            <a:r>
              <a:rPr lang="en-US" sz="1400">
                <a:latin typeface="Lucida Calligraphy" panose="03010101010101010101" pitchFamily="66" charset="0"/>
              </a:rPr>
              <a:t>Email your counselor to request a fee waiver.</a:t>
            </a:r>
          </a:p>
          <a:p>
            <a:pPr>
              <a:lnSpc>
                <a:spcPct val="120000"/>
              </a:lnSpc>
            </a:pPr>
            <a:r>
              <a:rPr lang="en-US" sz="1400">
                <a:latin typeface="Lucida Calligraphy" panose="03010101010101010101" pitchFamily="66" charset="0"/>
              </a:rPr>
              <a:t>Remember…you can only have 2 SAT and 2 ACT waivers total throughout high school.</a:t>
            </a:r>
          </a:p>
        </p:txBody>
      </p:sp>
      <p:pic>
        <p:nvPicPr>
          <p:cNvPr id="5" name="Picture 4" descr="A breakfast spread">
            <a:extLst>
              <a:ext uri="{FF2B5EF4-FFF2-40B4-BE49-F238E27FC236}">
                <a16:creationId xmlns:a16="http://schemas.microsoft.com/office/drawing/2014/main" id="{2D84B230-B39C-1FFD-B9C9-4A0391552726}"/>
              </a:ext>
            </a:extLst>
          </p:cNvPr>
          <p:cNvPicPr>
            <a:picLocks noChangeAspect="1"/>
          </p:cNvPicPr>
          <p:nvPr/>
        </p:nvPicPr>
        <p:blipFill rotWithShape="1">
          <a:blip r:embed="rId2"/>
          <a:srcRect l="28906" r="35494" b="-1"/>
          <a:stretch/>
        </p:blipFill>
        <p:spPr>
          <a:xfrm>
            <a:off x="8534400" y="10"/>
            <a:ext cx="3657601" cy="6857990"/>
          </a:xfrm>
          <a:prstGeom prst="rect">
            <a:avLst/>
          </a:prstGeom>
        </p:spPr>
      </p:pic>
    </p:spTree>
    <p:extLst>
      <p:ext uri="{BB962C8B-B14F-4D97-AF65-F5344CB8AC3E}">
        <p14:creationId xmlns:p14="http://schemas.microsoft.com/office/powerpoint/2010/main" val="327630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3A315-319E-01BE-3E62-BF86C2C38816}"/>
              </a:ext>
            </a:extLst>
          </p:cNvPr>
          <p:cNvSpPr>
            <a:spLocks noGrp="1"/>
          </p:cNvSpPr>
          <p:nvPr>
            <p:ph type="title"/>
          </p:nvPr>
        </p:nvSpPr>
        <p:spPr>
          <a:xfrm>
            <a:off x="1091203" y="1069848"/>
            <a:ext cx="6308775" cy="2049620"/>
          </a:xfrm>
        </p:spPr>
        <p:txBody>
          <a:bodyPr>
            <a:normAutofit/>
          </a:bodyPr>
          <a:lstStyle/>
          <a:p>
            <a:r>
              <a:rPr lang="en-US" sz="4700">
                <a:latin typeface="Lucida Calligraphy"/>
              </a:rPr>
              <a:t>How many colleges should I apply to?</a:t>
            </a:r>
            <a:endParaRPr lang="en-US" sz="4700"/>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292016-81E8-654F-4B3E-26843A61CA8D}"/>
              </a:ext>
            </a:extLst>
          </p:cNvPr>
          <p:cNvSpPr>
            <a:spLocks noGrp="1"/>
          </p:cNvSpPr>
          <p:nvPr>
            <p:ph idx="1"/>
          </p:nvPr>
        </p:nvSpPr>
        <p:spPr>
          <a:xfrm>
            <a:off x="1097280" y="3180522"/>
            <a:ext cx="6223996" cy="3105978"/>
          </a:xfrm>
        </p:spPr>
        <p:txBody>
          <a:bodyPr vert="horz" lIns="91440" tIns="45720" rIns="91440" bIns="45720" rtlCol="0">
            <a:normAutofit/>
          </a:bodyPr>
          <a:lstStyle/>
          <a:p>
            <a:pPr>
              <a:lnSpc>
                <a:spcPct val="120000"/>
              </a:lnSpc>
            </a:pPr>
            <a:r>
              <a:rPr lang="en-US" sz="1400">
                <a:latin typeface="Lucida Calligraphy"/>
              </a:rPr>
              <a:t>@ least 2 Safe schools – those that you meet all requirements and are almost certain that you will be accepted at.</a:t>
            </a:r>
          </a:p>
          <a:p>
            <a:pPr>
              <a:lnSpc>
                <a:spcPct val="120000"/>
              </a:lnSpc>
            </a:pPr>
            <a:r>
              <a:rPr lang="en-US" sz="1400">
                <a:latin typeface="Lucida Calligraphy"/>
              </a:rPr>
              <a:t>@ least 3 Target schools – those that your academic profile is competitive with that of admitted students.</a:t>
            </a:r>
          </a:p>
          <a:p>
            <a:pPr>
              <a:lnSpc>
                <a:spcPct val="120000"/>
              </a:lnSpc>
            </a:pPr>
            <a:r>
              <a:rPr lang="en-US" sz="1400">
                <a:latin typeface="Lucida Calligraphy"/>
              </a:rPr>
              <a:t>@ least 2 Reach/Dream schools – these are a stretch for you.  Your grades, test scores and overall profile is lower that what the school lists as its student profile.</a:t>
            </a:r>
          </a:p>
          <a:p>
            <a:pPr>
              <a:lnSpc>
                <a:spcPct val="120000"/>
              </a:lnSpc>
            </a:pPr>
            <a:r>
              <a:rPr lang="en-US" sz="1400">
                <a:latin typeface="Lucida Calligraphy"/>
              </a:rPr>
              <a:t>**apply to schools that train you for your future career, not based upon the name of the school.</a:t>
            </a:r>
          </a:p>
        </p:txBody>
      </p:sp>
      <p:pic>
        <p:nvPicPr>
          <p:cNvPr id="5" name="Picture 4" descr="Glasses on top of a book">
            <a:extLst>
              <a:ext uri="{FF2B5EF4-FFF2-40B4-BE49-F238E27FC236}">
                <a16:creationId xmlns:a16="http://schemas.microsoft.com/office/drawing/2014/main" id="{FE36BF69-0034-188E-1C4F-618083DC7782}"/>
              </a:ext>
            </a:extLst>
          </p:cNvPr>
          <p:cNvPicPr>
            <a:picLocks noChangeAspect="1"/>
          </p:cNvPicPr>
          <p:nvPr/>
        </p:nvPicPr>
        <p:blipFill rotWithShape="1">
          <a:blip r:embed="rId2"/>
          <a:srcRect l="21911" r="42779" b="10"/>
          <a:stretch/>
        </p:blipFill>
        <p:spPr>
          <a:xfrm>
            <a:off x="8534400" y="181439"/>
            <a:ext cx="3657601" cy="6857990"/>
          </a:xfrm>
          <a:prstGeom prst="rect">
            <a:avLst/>
          </a:prstGeom>
        </p:spPr>
      </p:pic>
    </p:spTree>
    <p:extLst>
      <p:ext uri="{BB962C8B-B14F-4D97-AF65-F5344CB8AC3E}">
        <p14:creationId xmlns:p14="http://schemas.microsoft.com/office/powerpoint/2010/main" val="414211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FBF4B-1026-E66B-3F4F-28883E6ABC2E}"/>
              </a:ext>
            </a:extLst>
          </p:cNvPr>
          <p:cNvSpPr>
            <a:spLocks noGrp="1"/>
          </p:cNvSpPr>
          <p:nvPr>
            <p:ph type="title"/>
          </p:nvPr>
        </p:nvSpPr>
        <p:spPr>
          <a:xfrm>
            <a:off x="1091204" y="1091868"/>
            <a:ext cx="3785596" cy="765506"/>
          </a:xfrm>
        </p:spPr>
        <p:txBody>
          <a:bodyPr>
            <a:normAutofit/>
          </a:bodyPr>
          <a:lstStyle/>
          <a:p>
            <a:r>
              <a:rPr lang="en-US" sz="2000">
                <a:latin typeface="Lucida Calligraphy"/>
              </a:rPr>
              <a:t>Which college admission process best suits you?</a:t>
            </a:r>
            <a:endParaRPr lang="en-US" sz="2000"/>
          </a:p>
        </p:txBody>
      </p:sp>
      <p:cxnSp>
        <p:nvCxnSpPr>
          <p:cNvPr id="33" name="Straight Connector 32">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B9AE75-CE2C-DB8D-89D3-3480459479D5}"/>
              </a:ext>
            </a:extLst>
          </p:cNvPr>
          <p:cNvSpPr>
            <a:spLocks noGrp="1"/>
          </p:cNvSpPr>
          <p:nvPr>
            <p:ph idx="1"/>
          </p:nvPr>
        </p:nvSpPr>
        <p:spPr>
          <a:xfrm>
            <a:off x="992505" y="1712706"/>
            <a:ext cx="3675826" cy="4613688"/>
          </a:xfrm>
        </p:spPr>
        <p:txBody>
          <a:bodyPr vert="horz" lIns="91440" tIns="45720" rIns="91440" bIns="45720" rtlCol="0" anchor="t">
            <a:normAutofit fontScale="77500" lnSpcReduction="20000"/>
          </a:bodyPr>
          <a:lstStyle/>
          <a:p>
            <a:pPr marL="0" indent="0" algn="ctr">
              <a:lnSpc>
                <a:spcPct val="120000"/>
              </a:lnSpc>
              <a:buNone/>
            </a:pPr>
            <a:r>
              <a:rPr lang="en-US" sz="1200" b="1">
                <a:latin typeface="Lucida Calligraphy"/>
              </a:rPr>
              <a:t>Non-restrictive plans</a:t>
            </a:r>
            <a:endParaRPr lang="en-US" sz="1200"/>
          </a:p>
          <a:p>
            <a:pPr marL="0" indent="0">
              <a:lnSpc>
                <a:spcPct val="120000"/>
              </a:lnSpc>
              <a:buNone/>
            </a:pPr>
            <a:r>
              <a:rPr lang="en-US" sz="1300" b="1">
                <a:latin typeface="Lucida Calligraphy"/>
              </a:rPr>
              <a:t>Regular Decision</a:t>
            </a:r>
            <a:r>
              <a:rPr lang="en-US" sz="1300">
                <a:latin typeface="Lucida Calligraphy"/>
              </a:rPr>
              <a:t> – students submit an application by a specified date and receive a decision in a clearly stated period of time.</a:t>
            </a:r>
          </a:p>
          <a:p>
            <a:pPr marL="0" indent="0">
              <a:lnSpc>
                <a:spcPct val="120000"/>
              </a:lnSpc>
              <a:buNone/>
            </a:pPr>
            <a:r>
              <a:rPr lang="en-US" sz="1300" b="1">
                <a:latin typeface="Lucida Calligraphy"/>
              </a:rPr>
              <a:t>Rolling Admission</a:t>
            </a:r>
            <a:r>
              <a:rPr lang="en-US" sz="1300">
                <a:latin typeface="Lucida Calligraphy"/>
              </a:rPr>
              <a:t> – institutions review applications as they are submitted and render admission decisions throughout the admission cycle.</a:t>
            </a:r>
          </a:p>
          <a:p>
            <a:pPr marL="0" indent="0">
              <a:lnSpc>
                <a:spcPct val="120000"/>
              </a:lnSpc>
              <a:buNone/>
            </a:pPr>
            <a:r>
              <a:rPr lang="en-US" sz="1300" b="1">
                <a:latin typeface="Lucida Calligraphy"/>
              </a:rPr>
              <a:t>Early Action</a:t>
            </a:r>
            <a:r>
              <a:rPr lang="en-US" sz="1300">
                <a:latin typeface="Lucida Calligraphy"/>
              </a:rPr>
              <a:t> – students apply early and receive a decision well in advance of the institution's regular response date.</a:t>
            </a:r>
          </a:p>
          <a:p>
            <a:pPr marL="0" indent="0">
              <a:lnSpc>
                <a:spcPct val="120000"/>
              </a:lnSpc>
              <a:buNone/>
            </a:pPr>
            <a:r>
              <a:rPr lang="en-US" sz="1300" b="1">
                <a:latin typeface="Lucida Calligraphy"/>
              </a:rPr>
              <a:t>Priority</a:t>
            </a:r>
            <a:r>
              <a:rPr lang="en-US" sz="1300">
                <a:latin typeface="Lucida Calligraphy"/>
              </a:rPr>
              <a:t> – this is the Early Action/Scholarship Deadline for in-state colleges/universities.</a:t>
            </a:r>
          </a:p>
          <a:p>
            <a:pPr marL="0" indent="0" algn="ctr">
              <a:lnSpc>
                <a:spcPct val="120000"/>
              </a:lnSpc>
              <a:buNone/>
            </a:pPr>
            <a:r>
              <a:rPr lang="en-US" sz="1200" b="1">
                <a:latin typeface="Lucida Calligraphy"/>
              </a:rPr>
              <a:t>Restrictive Application Plans</a:t>
            </a:r>
            <a:endParaRPr lang="en-US" sz="1200">
              <a:latin typeface="Lucida Calligraphy"/>
            </a:endParaRPr>
          </a:p>
          <a:p>
            <a:pPr marL="0" indent="0">
              <a:lnSpc>
                <a:spcPct val="120000"/>
              </a:lnSpc>
              <a:buNone/>
            </a:pPr>
            <a:r>
              <a:rPr lang="en-US" sz="1300" b="1">
                <a:latin typeface="Lucida Calligraphy"/>
              </a:rPr>
              <a:t>Early Decision</a:t>
            </a:r>
            <a:r>
              <a:rPr lang="en-US" sz="1300">
                <a:latin typeface="Lucida Calligraphy"/>
              </a:rPr>
              <a:t> – students make a commitment to a first-choice institution where if admitted they must enroll.  The application deadline and decision deadlines occur early.  </a:t>
            </a:r>
            <a:r>
              <a:rPr lang="en-US" sz="1300" b="1">
                <a:latin typeface="Lucida Calligraphy"/>
              </a:rPr>
              <a:t>Commitment is BINDING</a:t>
            </a:r>
            <a:r>
              <a:rPr lang="en-US" sz="1300">
                <a:latin typeface="Lucida Calligraphy"/>
              </a:rPr>
              <a:t>. </a:t>
            </a:r>
          </a:p>
          <a:p>
            <a:pPr marL="0" indent="0">
              <a:lnSpc>
                <a:spcPct val="120000"/>
              </a:lnSpc>
              <a:buNone/>
            </a:pPr>
            <a:r>
              <a:rPr lang="en-US" sz="1300" b="1">
                <a:latin typeface="Lucida Calligraphy"/>
              </a:rPr>
              <a:t>Restrictive Early Action</a:t>
            </a:r>
            <a:r>
              <a:rPr lang="en-US" sz="1300">
                <a:latin typeface="Lucida Calligraphy"/>
              </a:rPr>
              <a:t>– students apply to an institution of preference and receive a decision early. They may be restricted from applying ED, EA or REA to other institutions, that have until May 1</a:t>
            </a:r>
            <a:r>
              <a:rPr lang="en-US" sz="900" baseline="30000">
                <a:latin typeface="Lucida Calligraphy"/>
              </a:rPr>
              <a:t>st</a:t>
            </a:r>
            <a:r>
              <a:rPr lang="en-US" sz="1300">
                <a:latin typeface="Lucida Calligraphy"/>
              </a:rPr>
              <a:t> to confirm.</a:t>
            </a:r>
          </a:p>
          <a:p>
            <a:pPr marL="0" indent="0">
              <a:lnSpc>
                <a:spcPct val="120000"/>
              </a:lnSpc>
              <a:buNone/>
            </a:pPr>
            <a:endParaRPr lang="en-US" sz="1300" b="1">
              <a:latin typeface="Lucida Calligraphy"/>
            </a:endParaRPr>
          </a:p>
          <a:p>
            <a:pPr>
              <a:lnSpc>
                <a:spcPct val="120000"/>
              </a:lnSpc>
            </a:pPr>
            <a:endParaRPr lang="en-US" sz="700">
              <a:latin typeface="Lucida Calligraphy"/>
            </a:endParaRPr>
          </a:p>
        </p:txBody>
      </p:sp>
      <p:pic>
        <p:nvPicPr>
          <p:cNvPr id="5" name="Picture 4" descr="Calendar on table">
            <a:extLst>
              <a:ext uri="{FF2B5EF4-FFF2-40B4-BE49-F238E27FC236}">
                <a16:creationId xmlns:a16="http://schemas.microsoft.com/office/drawing/2014/main" id="{82C958EF-95F7-731A-B1A7-DD9BCE39CBF5}"/>
              </a:ext>
            </a:extLst>
          </p:cNvPr>
          <p:cNvPicPr>
            <a:picLocks noChangeAspect="1"/>
          </p:cNvPicPr>
          <p:nvPr/>
        </p:nvPicPr>
        <p:blipFill rotWithShape="1">
          <a:blip r:embed="rId3"/>
          <a:srcRect l="2694" r="32409" b="-1"/>
          <a:stretch/>
        </p:blipFill>
        <p:spPr>
          <a:xfrm>
            <a:off x="5524500" y="10"/>
            <a:ext cx="6667501" cy="6857990"/>
          </a:xfrm>
          <a:prstGeom prst="rect">
            <a:avLst/>
          </a:prstGeom>
        </p:spPr>
      </p:pic>
    </p:spTree>
    <p:extLst>
      <p:ext uri="{BB962C8B-B14F-4D97-AF65-F5344CB8AC3E}">
        <p14:creationId xmlns:p14="http://schemas.microsoft.com/office/powerpoint/2010/main" val="136193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27FA-6CB4-0678-F241-F9B2CB63C660}"/>
              </a:ext>
            </a:extLst>
          </p:cNvPr>
          <p:cNvSpPr>
            <a:spLocks noGrp="1"/>
          </p:cNvSpPr>
          <p:nvPr>
            <p:ph type="title"/>
          </p:nvPr>
        </p:nvSpPr>
        <p:spPr>
          <a:xfrm>
            <a:off x="1088136" y="1090245"/>
            <a:ext cx="9922764" cy="658656"/>
          </a:xfrm>
        </p:spPr>
        <p:txBody>
          <a:bodyPr>
            <a:normAutofit/>
          </a:bodyPr>
          <a:lstStyle/>
          <a:p>
            <a:pPr algn="ctr"/>
            <a:r>
              <a:rPr lang="en-US" sz="2400">
                <a:latin typeface="Lucida Calligraphy" panose="03010101010101010101" pitchFamily="66" charset="0"/>
              </a:rPr>
              <a:t>Should I take the SAT or the ACT?</a:t>
            </a:r>
          </a:p>
        </p:txBody>
      </p:sp>
      <p:sp>
        <p:nvSpPr>
          <p:cNvPr id="3" name="Content Placeholder 2">
            <a:extLst>
              <a:ext uri="{FF2B5EF4-FFF2-40B4-BE49-F238E27FC236}">
                <a16:creationId xmlns:a16="http://schemas.microsoft.com/office/drawing/2014/main" id="{E94A7328-40B5-3526-0B8C-93FEC571BB19}"/>
              </a:ext>
            </a:extLst>
          </p:cNvPr>
          <p:cNvSpPr>
            <a:spLocks noGrp="1"/>
          </p:cNvSpPr>
          <p:nvPr>
            <p:ph idx="1"/>
          </p:nvPr>
        </p:nvSpPr>
        <p:spPr>
          <a:xfrm>
            <a:off x="1134618" y="1748901"/>
            <a:ext cx="9922764" cy="4580878"/>
          </a:xfrm>
        </p:spPr>
        <p:txBody>
          <a:bodyPr>
            <a:normAutofit lnSpcReduction="10000"/>
          </a:bodyPr>
          <a:lstStyle/>
          <a:p>
            <a:pPr marL="0" indent="0">
              <a:buNone/>
            </a:pPr>
            <a:r>
              <a:rPr lang="en-US" sz="1400">
                <a:latin typeface="Lucida Calligraphy" panose="03010101010101010101" pitchFamily="66" charset="0"/>
              </a:rPr>
              <a:t>We recommend that students take BOTH exams.  Do not cram or rush, but prepare ahead of time.</a:t>
            </a:r>
          </a:p>
          <a:p>
            <a:pPr marL="0" indent="0">
              <a:buNone/>
            </a:pPr>
            <a:r>
              <a:rPr lang="en-US" sz="1400">
                <a:latin typeface="Lucida Calligraphy" panose="03010101010101010101" pitchFamily="66" charset="0"/>
              </a:rPr>
              <a:t>Free SAT Prep:  </a:t>
            </a:r>
            <a:r>
              <a:rPr lang="en-US" sz="1400">
                <a:latin typeface="Lucida Calligraphy" panose="03010101010101010101" pitchFamily="66" charset="0"/>
                <a:hlinkClick r:id="rId2"/>
              </a:rPr>
              <a:t>https://satsuite.collegeboard.org/sat/practice-preparation</a:t>
            </a:r>
            <a:endParaRPr lang="en-US" sz="1400">
              <a:latin typeface="Lucida Calligraphy" panose="03010101010101010101" pitchFamily="66" charset="0"/>
            </a:endParaRPr>
          </a:p>
          <a:p>
            <a:pPr marL="0" indent="0">
              <a:buNone/>
            </a:pPr>
            <a:r>
              <a:rPr lang="en-US" sz="1400">
                <a:latin typeface="Lucida Calligraphy" panose="03010101010101010101" pitchFamily="66" charset="0"/>
              </a:rPr>
              <a:t>Free ACT Prep:  </a:t>
            </a:r>
            <a:r>
              <a:rPr lang="en-US" sz="1400">
                <a:latin typeface="Lucida Calligraphy" panose="03010101010101010101" pitchFamily="66" charset="0"/>
                <a:hlinkClick r:id="rId3"/>
              </a:rPr>
              <a:t>https://www.act.org/content/act/en/products-and-services/the-act/test-preparation/free-act-test-prep.html</a:t>
            </a:r>
            <a:endParaRPr lang="en-US" sz="1400">
              <a:latin typeface="Lucida Calligraphy" panose="03010101010101010101" pitchFamily="66" charset="0"/>
            </a:endParaRPr>
          </a:p>
          <a:p>
            <a:pPr marL="0" indent="0">
              <a:buNone/>
            </a:pPr>
            <a:r>
              <a:rPr lang="en-US" sz="1400">
                <a:latin typeface="Lucida Calligraphy" panose="03010101010101010101" pitchFamily="66" charset="0"/>
              </a:rPr>
              <a:t>We recommend that students do not select the colleges that they want their scores sent to when registering for the tests.  Instead, wait for your test scores and then select which school you want to send them to.</a:t>
            </a:r>
          </a:p>
          <a:p>
            <a:pPr marL="0" indent="0">
              <a:buNone/>
            </a:pPr>
            <a:r>
              <a:rPr lang="en-US" sz="1400">
                <a:latin typeface="Lucida Calligraphy" panose="03010101010101010101" pitchFamily="66" charset="0"/>
              </a:rPr>
              <a:t>Students also have the choice to NOT send their scores, if a college they are applying to is </a:t>
            </a:r>
            <a:r>
              <a:rPr lang="en-US" sz="1400" b="1" u="sng">
                <a:latin typeface="Lucida Calligraphy" panose="03010101010101010101" pitchFamily="66" charset="0"/>
              </a:rPr>
              <a:t>test optional</a:t>
            </a:r>
            <a:r>
              <a:rPr lang="en-US" sz="1400">
                <a:latin typeface="Lucida Calligraphy" panose="03010101010101010101" pitchFamily="66" charset="0"/>
              </a:rPr>
              <a:t>.  It is the student’s responsibility to look at the college’s website to find out if a school is test optional.  </a:t>
            </a:r>
          </a:p>
          <a:p>
            <a:pPr marL="0" indent="0">
              <a:buNone/>
            </a:pPr>
            <a:r>
              <a:rPr lang="en-US" sz="1400">
                <a:latin typeface="Lucida Calligraphy" panose="03010101010101010101" pitchFamily="66" charset="0"/>
              </a:rPr>
              <a:t>When would I send or not send if my school is test optional?  If your scores meet or are above the college’s average test scores – you send!</a:t>
            </a:r>
          </a:p>
          <a:p>
            <a:pPr marL="0" indent="0">
              <a:buNone/>
            </a:pPr>
            <a:r>
              <a:rPr lang="en-US" sz="1400">
                <a:latin typeface="Lucida Calligraphy" panose="03010101010101010101" pitchFamily="66" charset="0"/>
              </a:rPr>
              <a:t>Many scholarships will ask for SAT/ACT scores.</a:t>
            </a:r>
          </a:p>
          <a:p>
            <a:pPr marL="0" indent="0">
              <a:buNone/>
            </a:pPr>
            <a:r>
              <a:rPr lang="en-US" sz="1400">
                <a:latin typeface="Lucida Calligraphy" panose="03010101010101010101" pitchFamily="66" charset="0"/>
              </a:rPr>
              <a:t>Be sure to apply for accommodations if you get them in the classroom!</a:t>
            </a:r>
          </a:p>
          <a:p>
            <a:pPr marL="0" indent="0">
              <a:buNone/>
            </a:pPr>
            <a:endParaRPr lang="en-US" sz="1400">
              <a:latin typeface="Lucida Calligraphy" panose="03010101010101010101" pitchFamily="66" charset="0"/>
            </a:endParaRPr>
          </a:p>
        </p:txBody>
      </p:sp>
    </p:spTree>
    <p:extLst>
      <p:ext uri="{BB962C8B-B14F-4D97-AF65-F5344CB8AC3E}">
        <p14:creationId xmlns:p14="http://schemas.microsoft.com/office/powerpoint/2010/main" val="136373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85D8-2542-ECCA-4782-C58FA78EAA85}"/>
              </a:ext>
            </a:extLst>
          </p:cNvPr>
          <p:cNvSpPr>
            <a:spLocks noGrp="1"/>
          </p:cNvSpPr>
          <p:nvPr>
            <p:ph type="title"/>
          </p:nvPr>
        </p:nvSpPr>
        <p:spPr>
          <a:xfrm>
            <a:off x="1088136" y="417250"/>
            <a:ext cx="9922764" cy="834501"/>
          </a:xfrm>
        </p:spPr>
        <p:txBody>
          <a:bodyPr>
            <a:normAutofit/>
          </a:bodyPr>
          <a:lstStyle/>
          <a:p>
            <a:pPr algn="ctr"/>
            <a:r>
              <a:rPr lang="en-US" sz="4000">
                <a:latin typeface="Lucida Calligraphy" panose="03010101010101010101" pitchFamily="66" charset="0"/>
              </a:rPr>
              <a:t>TSIA</a:t>
            </a:r>
          </a:p>
        </p:txBody>
      </p:sp>
      <p:sp>
        <p:nvSpPr>
          <p:cNvPr id="3" name="Content Placeholder 2">
            <a:extLst>
              <a:ext uri="{FF2B5EF4-FFF2-40B4-BE49-F238E27FC236}">
                <a16:creationId xmlns:a16="http://schemas.microsoft.com/office/drawing/2014/main" id="{8719410A-5767-A41A-E03F-A3E846A87A26}"/>
              </a:ext>
            </a:extLst>
          </p:cNvPr>
          <p:cNvSpPr>
            <a:spLocks noGrp="1"/>
          </p:cNvSpPr>
          <p:nvPr>
            <p:ph idx="1"/>
          </p:nvPr>
        </p:nvSpPr>
        <p:spPr>
          <a:xfrm>
            <a:off x="1088136" y="1251751"/>
            <a:ext cx="9922764" cy="5034749"/>
          </a:xfrm>
        </p:spPr>
        <p:txBody>
          <a:bodyPr/>
          <a:lstStyle/>
          <a:p>
            <a:r>
              <a:rPr lang="en-US" b="1">
                <a:latin typeface="Lucida Calligraphy" panose="03010101010101010101" pitchFamily="66" charset="0"/>
              </a:rPr>
              <a:t>What is the TSIA?  </a:t>
            </a:r>
            <a:r>
              <a:rPr lang="en-US">
                <a:latin typeface="Lucida Calligraphy" panose="03010101010101010101" pitchFamily="66" charset="0"/>
              </a:rPr>
              <a:t>It is a college readiness test that is required if the SAT or ACT do not meet the required score.</a:t>
            </a:r>
          </a:p>
          <a:p>
            <a:r>
              <a:rPr lang="en-US" b="1">
                <a:latin typeface="Lucida Calligraphy" panose="03010101010101010101" pitchFamily="66" charset="0"/>
              </a:rPr>
              <a:t>How do I know if I need to take the TSIA?  </a:t>
            </a:r>
            <a:r>
              <a:rPr lang="en-US">
                <a:latin typeface="Lucida Calligraphy" panose="03010101010101010101" pitchFamily="66" charset="0"/>
              </a:rPr>
              <a:t>If your SAT scores are at least 480 verbal and 530 math or your ACT scores are a 19 in the math and ELA sections with a 23 total score, then you are exempt!  You can also have earned a C or higher in an English and  Math Dual Credit course to be exempt.</a:t>
            </a:r>
          </a:p>
          <a:p>
            <a:r>
              <a:rPr lang="en-US" b="1">
                <a:latin typeface="Lucida Calligraphy" panose="03010101010101010101" pitchFamily="66" charset="0"/>
              </a:rPr>
              <a:t>What if I don’t take it?  </a:t>
            </a:r>
            <a:r>
              <a:rPr lang="en-US">
                <a:latin typeface="Lucida Calligraphy" panose="03010101010101010101" pitchFamily="66" charset="0"/>
              </a:rPr>
              <a:t>Colleges will require you to take a summer College Prep English or Math course for no credit.  You cannot enroll in credit bearing courses until you pass the course or the TSIA.</a:t>
            </a:r>
          </a:p>
          <a:p>
            <a:r>
              <a:rPr lang="en-US" b="1">
                <a:latin typeface="Lucida Calligraphy" panose="03010101010101010101" pitchFamily="66" charset="0"/>
              </a:rPr>
              <a:t>Where do I take the TSIA?  </a:t>
            </a:r>
            <a:r>
              <a:rPr lang="en-US">
                <a:latin typeface="Lucida Calligraphy" panose="03010101010101010101" pitchFamily="66" charset="0"/>
              </a:rPr>
              <a:t>We offer it on campus – more information will follow in the spring semester about signing up.</a:t>
            </a:r>
            <a:endParaRPr lang="en-US" b="1">
              <a:latin typeface="Lucida Calligraphy" panose="03010101010101010101" pitchFamily="66" charset="0"/>
            </a:endParaRPr>
          </a:p>
        </p:txBody>
      </p:sp>
    </p:spTree>
    <p:extLst>
      <p:ext uri="{BB962C8B-B14F-4D97-AF65-F5344CB8AC3E}">
        <p14:creationId xmlns:p14="http://schemas.microsoft.com/office/powerpoint/2010/main" val="53754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A0CB2-AE55-5D96-F1BA-D4CC610BC697}"/>
              </a:ext>
            </a:extLst>
          </p:cNvPr>
          <p:cNvSpPr>
            <a:spLocks noGrp="1"/>
          </p:cNvSpPr>
          <p:nvPr>
            <p:ph type="title"/>
          </p:nvPr>
        </p:nvSpPr>
        <p:spPr>
          <a:xfrm>
            <a:off x="1044515" y="1076636"/>
            <a:ext cx="4203759" cy="4418642"/>
          </a:xfrm>
        </p:spPr>
        <p:txBody>
          <a:bodyPr vert="horz" lIns="91440" tIns="45720" rIns="91440" bIns="45720" rtlCol="0" anchor="t">
            <a:normAutofit/>
          </a:bodyPr>
          <a:lstStyle/>
          <a:p>
            <a:r>
              <a:rPr lang="en-US" sz="2400" u="sng" cap="all">
                <a:latin typeface="Lucida Handwriting" panose="03010101010101010101" pitchFamily="66" charset="0"/>
              </a:rPr>
              <a:t>FERPA</a:t>
            </a:r>
            <a:r>
              <a:rPr lang="en-US" sz="2400" cap="all">
                <a:latin typeface="Lucida Handwriting" panose="03010101010101010101" pitchFamily="66" charset="0"/>
              </a:rPr>
              <a:t> Application Requirement</a:t>
            </a:r>
            <a:br>
              <a:rPr lang="en-US" sz="2400" cap="all">
                <a:latin typeface="Lucida Handwriting" panose="03010101010101010101" pitchFamily="66" charset="0"/>
              </a:rPr>
            </a:br>
            <a:br>
              <a:rPr lang="en-US" sz="2400" cap="all">
                <a:latin typeface="Lucida Handwriting" panose="03010101010101010101" pitchFamily="66" charset="0"/>
              </a:rPr>
            </a:br>
            <a:r>
              <a:rPr lang="en-US" sz="2000" cap="all">
                <a:latin typeface="Lucida Handwriting" panose="03010101010101010101" pitchFamily="66" charset="0"/>
              </a:rPr>
              <a:t>Students must complete the FERPA question on </a:t>
            </a:r>
            <a:r>
              <a:rPr lang="en-US" sz="2000" cap="all" err="1">
                <a:latin typeface="Lucida Handwriting" panose="03010101010101010101" pitchFamily="66" charset="0"/>
              </a:rPr>
              <a:t>Schoolinks</a:t>
            </a:r>
            <a:br>
              <a:rPr lang="en-US" sz="2000" cap="all">
                <a:latin typeface="Lucida Handwriting" panose="03010101010101010101" pitchFamily="66" charset="0"/>
              </a:rPr>
            </a:br>
            <a:br>
              <a:rPr lang="en-US" sz="2000" cap="all">
                <a:latin typeface="Lucida Handwriting" panose="03010101010101010101" pitchFamily="66" charset="0"/>
              </a:rPr>
            </a:br>
            <a:r>
              <a:rPr lang="en-US" sz="2000" cap="all">
                <a:latin typeface="Lucida Handwriting" panose="03010101010101010101" pitchFamily="66" charset="0"/>
              </a:rPr>
              <a:t>Counselors cannot complete any documents if this is not completed, which will hold up your application!</a:t>
            </a:r>
            <a:endParaRPr lang="en-US" sz="2400" cap="all">
              <a:highlight>
                <a:srgbClr val="FFFF00"/>
              </a:highlight>
              <a:latin typeface="Lucida Handwriting" panose="03010101010101010101" pitchFamily="66" charset="0"/>
            </a:endParaRPr>
          </a:p>
        </p:txBody>
      </p:sp>
      <p:cxnSp>
        <p:nvCxnSpPr>
          <p:cNvPr id="19" name="Straight Connector 18">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E95E569-1EA6-2E0D-E873-54AEA08060E4}"/>
              </a:ext>
            </a:extLst>
          </p:cNvPr>
          <p:cNvPicPr>
            <a:picLocks noGrp="1" noChangeAspect="1"/>
          </p:cNvPicPr>
          <p:nvPr>
            <p:ph idx="1"/>
          </p:nvPr>
        </p:nvPicPr>
        <p:blipFill>
          <a:blip r:embed="rId2"/>
          <a:stretch>
            <a:fillRect/>
          </a:stretch>
        </p:blipFill>
        <p:spPr>
          <a:xfrm>
            <a:off x="5524500" y="879905"/>
            <a:ext cx="6069273" cy="5098189"/>
          </a:xfrm>
          <a:prstGeom prst="rect">
            <a:avLst/>
          </a:prstGeom>
        </p:spPr>
      </p:pic>
    </p:spTree>
    <p:extLst>
      <p:ext uri="{BB962C8B-B14F-4D97-AF65-F5344CB8AC3E}">
        <p14:creationId xmlns:p14="http://schemas.microsoft.com/office/powerpoint/2010/main" val="99462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4CD5-14AF-6707-66A7-05E04B1FE8F0}"/>
              </a:ext>
            </a:extLst>
          </p:cNvPr>
          <p:cNvSpPr>
            <a:spLocks noGrp="1"/>
          </p:cNvSpPr>
          <p:nvPr>
            <p:ph type="title"/>
          </p:nvPr>
        </p:nvSpPr>
        <p:spPr>
          <a:xfrm>
            <a:off x="1088136" y="1090245"/>
            <a:ext cx="9922764" cy="704999"/>
          </a:xfrm>
        </p:spPr>
        <p:txBody>
          <a:bodyPr>
            <a:normAutofit/>
          </a:bodyPr>
          <a:lstStyle/>
          <a:p>
            <a:pPr algn="ctr"/>
            <a:r>
              <a:rPr lang="en-US" sz="2800" err="1">
                <a:latin typeface="Lucida Calligraphy" panose="03010101010101010101" pitchFamily="66" charset="0"/>
              </a:rPr>
              <a:t>Schoolinks</a:t>
            </a:r>
            <a:endParaRPr lang="en-US" sz="2800">
              <a:latin typeface="Lucida Calligraphy" panose="03010101010101010101" pitchFamily="66" charset="0"/>
            </a:endParaRPr>
          </a:p>
        </p:txBody>
      </p:sp>
      <p:graphicFrame>
        <p:nvGraphicFramePr>
          <p:cNvPr id="5" name="Content Placeholder 2">
            <a:extLst>
              <a:ext uri="{FF2B5EF4-FFF2-40B4-BE49-F238E27FC236}">
                <a16:creationId xmlns:a16="http://schemas.microsoft.com/office/drawing/2014/main" id="{21770446-D44E-590B-FF9F-046D987E97B8}"/>
              </a:ext>
            </a:extLst>
          </p:cNvPr>
          <p:cNvGraphicFramePr>
            <a:graphicFrameLocks noGrp="1"/>
          </p:cNvGraphicFramePr>
          <p:nvPr>
            <p:ph idx="1"/>
            <p:extLst>
              <p:ext uri="{D42A27DB-BD31-4B8C-83A1-F6EECF244321}">
                <p14:modId xmlns:p14="http://schemas.microsoft.com/office/powerpoint/2010/main" val="1804886178"/>
              </p:ext>
            </p:extLst>
          </p:nvPr>
        </p:nvGraphicFramePr>
        <p:xfrm>
          <a:off x="1088136" y="1669409"/>
          <a:ext cx="9922764" cy="4617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103141"/>
      </p:ext>
    </p:extLst>
  </p:cSld>
  <p:clrMapOvr>
    <a:masterClrMapping/>
  </p:clrMapOvr>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25</TotalTime>
  <Words>1312</Words>
  <Application>Microsoft Office PowerPoint</Application>
  <PresentationFormat>Widescreen</PresentationFormat>
  <Paragraphs>77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Lucida Calligraphy</vt:lpstr>
      <vt:lpstr>Lucida Handwriting</vt:lpstr>
      <vt:lpstr>Lucida Sans</vt:lpstr>
      <vt:lpstr>Neue Haas Grotesk Text Pro</vt:lpstr>
      <vt:lpstr>BjornVTI</vt:lpstr>
      <vt:lpstr>Applying to college Where do I start</vt:lpstr>
      <vt:lpstr>What are your choices for Post-secondary plans?</vt:lpstr>
      <vt:lpstr>Free &amp; Reduced Lunch – more than just a meal</vt:lpstr>
      <vt:lpstr>How many colleges should I apply to?</vt:lpstr>
      <vt:lpstr>Which college admission process best suits you?</vt:lpstr>
      <vt:lpstr>Should I take the SAT or the ACT?</vt:lpstr>
      <vt:lpstr>TSIA</vt:lpstr>
      <vt:lpstr>FERPA Application Requirement  Students must complete the FERPA question on Schoolinks  Counselors cannot complete any documents if this is not completed, which will hold up your application!</vt:lpstr>
      <vt:lpstr>Schoolinks</vt:lpstr>
      <vt:lpstr>Transcript requests</vt:lpstr>
      <vt:lpstr>Transcripts for NCAA Clearinghouse &amp; Scholarships</vt:lpstr>
      <vt:lpstr>Rank Question</vt:lpstr>
      <vt:lpstr>Requesting letters of Recommendation</vt:lpstr>
      <vt:lpstr>Letter of Rec checklist</vt:lpstr>
      <vt:lpstr>NCAA Clearinghouse</vt:lpstr>
      <vt:lpstr>CCRA</vt:lpstr>
      <vt:lpstr>988 Crisis 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college</dc:title>
  <dc:creator>Powis, Dina</dc:creator>
  <cp:lastModifiedBy>Carter, Elisha</cp:lastModifiedBy>
  <cp:revision>2</cp:revision>
  <dcterms:created xsi:type="dcterms:W3CDTF">2023-09-01T15:18:36Z</dcterms:created>
  <dcterms:modified xsi:type="dcterms:W3CDTF">2024-11-13T17:53:34Z</dcterms:modified>
</cp:coreProperties>
</file>